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11" r:id="rId2"/>
    <p:sldId id="425" r:id="rId3"/>
    <p:sldId id="411" r:id="rId4"/>
    <p:sldId id="429" r:id="rId5"/>
    <p:sldId id="437" r:id="rId6"/>
    <p:sldId id="431" r:id="rId7"/>
    <p:sldId id="436" r:id="rId8"/>
    <p:sldId id="413" r:id="rId9"/>
    <p:sldId id="399" r:id="rId10"/>
    <p:sldId id="438" r:id="rId11"/>
    <p:sldId id="400" r:id="rId12"/>
    <p:sldId id="432" r:id="rId13"/>
    <p:sldId id="433" r:id="rId14"/>
    <p:sldId id="434" r:id="rId15"/>
    <p:sldId id="414" r:id="rId16"/>
    <p:sldId id="439" r:id="rId17"/>
    <p:sldId id="440" r:id="rId18"/>
    <p:sldId id="441" r:id="rId19"/>
    <p:sldId id="442" r:id="rId20"/>
    <p:sldId id="443" r:id="rId21"/>
    <p:sldId id="444" r:id="rId22"/>
    <p:sldId id="445" r:id="rId23"/>
    <p:sldId id="446" r:id="rId24"/>
    <p:sldId id="447" r:id="rId25"/>
    <p:sldId id="448" r:id="rId26"/>
    <p:sldId id="43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朱丹" initials="d" lastIdx="3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BBCB"/>
    <a:srgbClr val="35C074"/>
    <a:srgbClr val="F76262"/>
    <a:srgbClr val="03015F"/>
    <a:srgbClr val="136DB7"/>
    <a:srgbClr val="EEEFE5"/>
    <a:srgbClr val="F9F6F5"/>
    <a:srgbClr val="FFB28D"/>
    <a:srgbClr val="FFF2D0"/>
    <a:srgbClr val="FEF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" y="68"/>
      </p:cViewPr>
      <p:guideLst>
        <p:guide orient="horz" pos="2160"/>
        <p:guide pos="38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-295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609CCB-5D35-42E6-A13B-7DC17511516A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1425F4F-0280-43C0-A465-4A2D8E18B252}">
      <dgm:prSet phldrT="[文本]" custT="1"/>
      <dgm:spPr>
        <a:solidFill>
          <a:srgbClr val="48BBCB"/>
        </a:solidFill>
      </dgm:spPr>
      <dgm:t>
        <a:bodyPr/>
        <a:lstStyle/>
        <a:p>
          <a:r>
            <a:rPr lang="zh-CN" altLang="en-US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工序派工</a:t>
          </a:r>
        </a:p>
      </dgm:t>
    </dgm:pt>
    <dgm:pt modelId="{4C1360EF-467D-47AD-838E-12A8F2A16175}" type="parTrans" cxnId="{18006E9E-FAB8-43D4-B311-966B3E0AE9F1}">
      <dgm:prSet/>
      <dgm:spPr/>
      <dgm:t>
        <a:bodyPr/>
        <a:lstStyle/>
        <a:p>
          <a:endParaRPr lang="zh-CN" altLang="en-US" sz="1300"/>
        </a:p>
      </dgm:t>
    </dgm:pt>
    <dgm:pt modelId="{F737A90F-F340-4E48-8971-E26452742632}" type="sibTrans" cxnId="{18006E9E-FAB8-43D4-B311-966B3E0AE9F1}">
      <dgm:prSet/>
      <dgm:spPr/>
      <dgm:t>
        <a:bodyPr/>
        <a:lstStyle/>
        <a:p>
          <a:endParaRPr lang="zh-CN" altLang="en-US" sz="1300"/>
        </a:p>
      </dgm:t>
    </dgm:pt>
    <dgm:pt modelId="{5CB2C7CE-B3EA-474A-B8E8-053B3CF03794}">
      <dgm:prSet phldrT="[文本]" custT="1"/>
      <dgm:spPr>
        <a:solidFill>
          <a:srgbClr val="48BBCB"/>
        </a:solidFill>
      </dgm:spPr>
      <dgm:t>
        <a:bodyPr/>
        <a:lstStyle/>
        <a:p>
          <a:pPr algn="ctr">
            <a:lnSpc>
              <a:spcPct val="150000"/>
            </a:lnSpc>
          </a:pPr>
          <a:r>
            <a: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工序汇报    </a:t>
          </a:r>
          <a:endParaRPr lang="en-US" altLang="zh-CN" sz="1200" b="1" dirty="0">
            <a:solidFill>
              <a:schemeClr val="bg1"/>
            </a:solidFill>
            <a:latin typeface="微软雅黑" pitchFamily="34" charset="-122"/>
            <a:ea typeface="微软雅黑" pitchFamily="34" charset="-122"/>
          </a:endParaRPr>
        </a:p>
        <a:p>
          <a:pPr algn="ctr">
            <a:lnSpc>
              <a:spcPct val="0"/>
            </a:lnSpc>
          </a:pPr>
          <a:r>
            <a:rPr lang="zh-CN" altLang="en-US" sz="1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工单汇报</a:t>
          </a:r>
        </a:p>
      </dgm:t>
    </dgm:pt>
    <dgm:pt modelId="{722D9C41-A76E-444E-9C13-E95D64581D52}" type="parTrans" cxnId="{F452E078-BA3E-483F-897C-9EE08B6A9B12}">
      <dgm:prSet/>
      <dgm:spPr/>
      <dgm:t>
        <a:bodyPr/>
        <a:lstStyle/>
        <a:p>
          <a:endParaRPr lang="zh-CN" altLang="en-US"/>
        </a:p>
      </dgm:t>
    </dgm:pt>
    <dgm:pt modelId="{58C51CAB-D4B4-430F-90E5-587D48686102}" type="sibTrans" cxnId="{F452E078-BA3E-483F-897C-9EE08B6A9B12}">
      <dgm:prSet/>
      <dgm:spPr/>
      <dgm:t>
        <a:bodyPr/>
        <a:lstStyle/>
        <a:p>
          <a:endParaRPr lang="zh-CN" altLang="en-US"/>
        </a:p>
      </dgm:t>
    </dgm:pt>
    <dgm:pt modelId="{30A190ED-134E-4098-8827-B8768F5AC73A}">
      <dgm:prSet phldrT="[文本]" custT="1"/>
      <dgm:spPr>
        <a:solidFill>
          <a:srgbClr val="48BBCB"/>
        </a:solidFill>
      </dgm:spPr>
      <dgm:t>
        <a:bodyPr/>
        <a:lstStyle/>
        <a:p>
          <a:r>
            <a:rPr lang="zh-CN" altLang="en-US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生产领料</a:t>
          </a:r>
        </a:p>
      </dgm:t>
    </dgm:pt>
    <dgm:pt modelId="{8A1677AF-4BB6-4F2C-B2D2-FE9EBB29195A}" type="parTrans" cxnId="{D52E6362-773F-40A6-B43E-4F06A430F6CA}">
      <dgm:prSet/>
      <dgm:spPr/>
      <dgm:t>
        <a:bodyPr/>
        <a:lstStyle/>
        <a:p>
          <a:endParaRPr lang="zh-CN" altLang="en-US"/>
        </a:p>
      </dgm:t>
    </dgm:pt>
    <dgm:pt modelId="{926A524D-0DF6-4485-AB63-6AFBBCDD6C57}" type="sibTrans" cxnId="{D52E6362-773F-40A6-B43E-4F06A430F6CA}">
      <dgm:prSet/>
      <dgm:spPr/>
      <dgm:t>
        <a:bodyPr/>
        <a:lstStyle/>
        <a:p>
          <a:endParaRPr lang="zh-CN" altLang="en-US"/>
        </a:p>
      </dgm:t>
    </dgm:pt>
    <dgm:pt modelId="{12A29294-8F95-433C-9D06-BBEC5F0D6A17}">
      <dgm:prSet phldrT="[文本]"/>
      <dgm:spPr>
        <a:solidFill>
          <a:srgbClr val="48BBCB"/>
        </a:solidFill>
      </dgm:spPr>
      <dgm:t>
        <a:bodyPr/>
        <a:lstStyle/>
        <a:p>
          <a:r>
            <a:rPr lang="zh-CN" altLang="en-US" dirty="0"/>
            <a:t>产品入库</a:t>
          </a:r>
        </a:p>
      </dgm:t>
    </dgm:pt>
    <dgm:pt modelId="{3829C8A5-CB6C-498F-917C-68289673C862}" type="parTrans" cxnId="{A77897A0-C3C0-4D85-8588-3C413E3243CA}">
      <dgm:prSet/>
      <dgm:spPr/>
      <dgm:t>
        <a:bodyPr/>
        <a:lstStyle/>
        <a:p>
          <a:endParaRPr lang="zh-CN" altLang="en-US"/>
        </a:p>
      </dgm:t>
    </dgm:pt>
    <dgm:pt modelId="{1AAF157E-390C-44F0-AF94-C1DAF6A79649}" type="sibTrans" cxnId="{A77897A0-C3C0-4D85-8588-3C413E3243CA}">
      <dgm:prSet/>
      <dgm:spPr/>
      <dgm:t>
        <a:bodyPr/>
        <a:lstStyle/>
        <a:p>
          <a:endParaRPr lang="zh-CN" altLang="en-US"/>
        </a:p>
      </dgm:t>
    </dgm:pt>
    <dgm:pt modelId="{CD6F4307-D056-4E40-890D-6F057AEB751F}">
      <dgm:prSet phldrT="[文本]" custT="1"/>
      <dgm:spPr>
        <a:solidFill>
          <a:srgbClr val="48BBCB"/>
        </a:solidFill>
      </dgm:spPr>
      <dgm:t>
        <a:bodyPr/>
        <a:lstStyle/>
        <a:p>
          <a:r>
            <a:rPr lang="zh-CN" altLang="en-US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排产备料</a:t>
          </a:r>
        </a:p>
      </dgm:t>
    </dgm:pt>
    <dgm:pt modelId="{277110F4-7968-4DB9-BB50-79692FE06D69}" type="parTrans" cxnId="{EEB86298-54FE-4882-8C6D-8EB049186747}">
      <dgm:prSet/>
      <dgm:spPr/>
      <dgm:t>
        <a:bodyPr/>
        <a:lstStyle/>
        <a:p>
          <a:endParaRPr lang="zh-CN" altLang="en-US"/>
        </a:p>
      </dgm:t>
    </dgm:pt>
    <dgm:pt modelId="{1E2CBAB5-1C34-45D8-ACB0-1B703A886F6A}" type="sibTrans" cxnId="{EEB86298-54FE-4882-8C6D-8EB049186747}">
      <dgm:prSet/>
      <dgm:spPr/>
      <dgm:t>
        <a:bodyPr/>
        <a:lstStyle/>
        <a:p>
          <a:endParaRPr lang="zh-CN" altLang="en-US"/>
        </a:p>
      </dgm:t>
    </dgm:pt>
    <dgm:pt modelId="{C82F7B5E-46D0-46F3-B549-2C3DFCE545D5}" type="pres">
      <dgm:prSet presAssocID="{7E609CCB-5D35-42E6-A13B-7DC17511516A}" presName="Name0" presStyleCnt="0">
        <dgm:presLayoutVars>
          <dgm:dir/>
          <dgm:resizeHandles val="exact"/>
        </dgm:presLayoutVars>
      </dgm:prSet>
      <dgm:spPr/>
    </dgm:pt>
    <dgm:pt modelId="{4AAED7A8-5865-4438-8DF1-7E86D323B9F2}" type="pres">
      <dgm:prSet presAssocID="{CD6F4307-D056-4E40-890D-6F057AEB751F}" presName="parTxOnly" presStyleLbl="node1" presStyleIdx="0" presStyleCnt="5" custScaleX="85906" custScaleY="76038">
        <dgm:presLayoutVars>
          <dgm:bulletEnabled val="1"/>
        </dgm:presLayoutVars>
      </dgm:prSet>
      <dgm:spPr/>
    </dgm:pt>
    <dgm:pt modelId="{A3A4AB04-3715-41F0-9BDF-44494B8469BC}" type="pres">
      <dgm:prSet presAssocID="{1E2CBAB5-1C34-45D8-ACB0-1B703A886F6A}" presName="parSpace" presStyleCnt="0"/>
      <dgm:spPr/>
    </dgm:pt>
    <dgm:pt modelId="{59687C8C-96E2-4DC5-B32C-56D1D4970767}" type="pres">
      <dgm:prSet presAssocID="{30A190ED-134E-4098-8827-B8768F5AC73A}" presName="parTxOnly" presStyleLbl="node1" presStyleIdx="1" presStyleCnt="5" custScaleX="83588" custScaleY="75068">
        <dgm:presLayoutVars>
          <dgm:bulletEnabled val="1"/>
        </dgm:presLayoutVars>
      </dgm:prSet>
      <dgm:spPr/>
    </dgm:pt>
    <dgm:pt modelId="{26399A6E-AF3B-40F9-9079-3A0CC7366063}" type="pres">
      <dgm:prSet presAssocID="{926A524D-0DF6-4485-AB63-6AFBBCDD6C57}" presName="parSpace" presStyleCnt="0"/>
      <dgm:spPr/>
    </dgm:pt>
    <dgm:pt modelId="{B351233C-A923-4AB8-93F6-BE39B446BEA0}" type="pres">
      <dgm:prSet presAssocID="{51425F4F-0280-43C0-A465-4A2D8E18B252}" presName="parTxOnly" presStyleLbl="node1" presStyleIdx="2" presStyleCnt="5" custScaleX="87183" custScaleY="76651">
        <dgm:presLayoutVars>
          <dgm:bulletEnabled val="1"/>
        </dgm:presLayoutVars>
      </dgm:prSet>
      <dgm:spPr/>
    </dgm:pt>
    <dgm:pt modelId="{9B8CB645-B0A7-4C99-873C-C370403723F5}" type="pres">
      <dgm:prSet presAssocID="{F737A90F-F340-4E48-8971-E26452742632}" presName="parSpace" presStyleCnt="0"/>
      <dgm:spPr/>
    </dgm:pt>
    <dgm:pt modelId="{AB3B2733-9FFF-4C15-BB24-D593377BA7BC}" type="pres">
      <dgm:prSet presAssocID="{5CB2C7CE-B3EA-474A-B8E8-053B3CF03794}" presName="parTxOnly" presStyleLbl="node1" presStyleIdx="3" presStyleCnt="5" custScaleX="85528" custScaleY="76173">
        <dgm:presLayoutVars>
          <dgm:bulletEnabled val="1"/>
        </dgm:presLayoutVars>
      </dgm:prSet>
      <dgm:spPr/>
    </dgm:pt>
    <dgm:pt modelId="{C63D21CE-B6C4-4196-B8F9-B132335139CF}" type="pres">
      <dgm:prSet presAssocID="{58C51CAB-D4B4-430F-90E5-587D48686102}" presName="parSpace" presStyleCnt="0"/>
      <dgm:spPr/>
    </dgm:pt>
    <dgm:pt modelId="{ECEE1D15-69C9-426B-BBF5-7CBB510D6F65}" type="pres">
      <dgm:prSet presAssocID="{12A29294-8F95-433C-9D06-BBEC5F0D6A17}" presName="parTxOnly" presStyleLbl="node1" presStyleIdx="4" presStyleCnt="5" custScaleX="93654" custScaleY="95283">
        <dgm:presLayoutVars>
          <dgm:bulletEnabled val="1"/>
        </dgm:presLayoutVars>
      </dgm:prSet>
      <dgm:spPr/>
    </dgm:pt>
  </dgm:ptLst>
  <dgm:cxnLst>
    <dgm:cxn modelId="{BF05DB22-7EFA-4A29-9EEF-1207E19F8AE5}" type="presOf" srcId="{51425F4F-0280-43C0-A465-4A2D8E18B252}" destId="{B351233C-A923-4AB8-93F6-BE39B446BEA0}" srcOrd="0" destOrd="0" presId="urn:microsoft.com/office/officeart/2005/8/layout/hChevron3"/>
    <dgm:cxn modelId="{1FB66737-42FD-481E-BC8A-545691DD8D88}" type="presOf" srcId="{7E609CCB-5D35-42E6-A13B-7DC17511516A}" destId="{C82F7B5E-46D0-46F3-B549-2C3DFCE545D5}" srcOrd="0" destOrd="0" presId="urn:microsoft.com/office/officeart/2005/8/layout/hChevron3"/>
    <dgm:cxn modelId="{48BF4538-54C3-45F6-B9B3-D2FF5684F4F2}" type="presOf" srcId="{CD6F4307-D056-4E40-890D-6F057AEB751F}" destId="{4AAED7A8-5865-4438-8DF1-7E86D323B9F2}" srcOrd="0" destOrd="0" presId="urn:microsoft.com/office/officeart/2005/8/layout/hChevron3"/>
    <dgm:cxn modelId="{D52E6362-773F-40A6-B43E-4F06A430F6CA}" srcId="{7E609CCB-5D35-42E6-A13B-7DC17511516A}" destId="{30A190ED-134E-4098-8827-B8768F5AC73A}" srcOrd="1" destOrd="0" parTransId="{8A1677AF-4BB6-4F2C-B2D2-FE9EBB29195A}" sibTransId="{926A524D-0DF6-4485-AB63-6AFBBCDD6C57}"/>
    <dgm:cxn modelId="{F452E078-BA3E-483F-897C-9EE08B6A9B12}" srcId="{7E609CCB-5D35-42E6-A13B-7DC17511516A}" destId="{5CB2C7CE-B3EA-474A-B8E8-053B3CF03794}" srcOrd="3" destOrd="0" parTransId="{722D9C41-A76E-444E-9C13-E95D64581D52}" sibTransId="{58C51CAB-D4B4-430F-90E5-587D48686102}"/>
    <dgm:cxn modelId="{EEB86298-54FE-4882-8C6D-8EB049186747}" srcId="{7E609CCB-5D35-42E6-A13B-7DC17511516A}" destId="{CD6F4307-D056-4E40-890D-6F057AEB751F}" srcOrd="0" destOrd="0" parTransId="{277110F4-7968-4DB9-BB50-79692FE06D69}" sibTransId="{1E2CBAB5-1C34-45D8-ACB0-1B703A886F6A}"/>
    <dgm:cxn modelId="{18006E9E-FAB8-43D4-B311-966B3E0AE9F1}" srcId="{7E609CCB-5D35-42E6-A13B-7DC17511516A}" destId="{51425F4F-0280-43C0-A465-4A2D8E18B252}" srcOrd="2" destOrd="0" parTransId="{4C1360EF-467D-47AD-838E-12A8F2A16175}" sibTransId="{F737A90F-F340-4E48-8971-E26452742632}"/>
    <dgm:cxn modelId="{A77897A0-C3C0-4D85-8588-3C413E3243CA}" srcId="{7E609CCB-5D35-42E6-A13B-7DC17511516A}" destId="{12A29294-8F95-433C-9D06-BBEC5F0D6A17}" srcOrd="4" destOrd="0" parTransId="{3829C8A5-CB6C-498F-917C-68289673C862}" sibTransId="{1AAF157E-390C-44F0-AF94-C1DAF6A79649}"/>
    <dgm:cxn modelId="{33831BDB-709E-4609-9904-2777F07E9164}" type="presOf" srcId="{12A29294-8F95-433C-9D06-BBEC5F0D6A17}" destId="{ECEE1D15-69C9-426B-BBF5-7CBB510D6F65}" srcOrd="0" destOrd="0" presId="urn:microsoft.com/office/officeart/2005/8/layout/hChevron3"/>
    <dgm:cxn modelId="{D47399DF-7B3F-4A10-9ACB-4CE79CF956C7}" type="presOf" srcId="{30A190ED-134E-4098-8827-B8768F5AC73A}" destId="{59687C8C-96E2-4DC5-B32C-56D1D4970767}" srcOrd="0" destOrd="0" presId="urn:microsoft.com/office/officeart/2005/8/layout/hChevron3"/>
    <dgm:cxn modelId="{C1DBC8EB-E7F9-4C1B-B0DB-41DF1B11208E}" type="presOf" srcId="{5CB2C7CE-B3EA-474A-B8E8-053B3CF03794}" destId="{AB3B2733-9FFF-4C15-BB24-D593377BA7BC}" srcOrd="0" destOrd="0" presId="urn:microsoft.com/office/officeart/2005/8/layout/hChevron3"/>
    <dgm:cxn modelId="{9175A529-82D8-44A0-98F2-79E545066325}" type="presParOf" srcId="{C82F7B5E-46D0-46F3-B549-2C3DFCE545D5}" destId="{4AAED7A8-5865-4438-8DF1-7E86D323B9F2}" srcOrd="0" destOrd="0" presId="urn:microsoft.com/office/officeart/2005/8/layout/hChevron3"/>
    <dgm:cxn modelId="{5F811AAF-0E60-4C14-88E3-FE94B3E671FE}" type="presParOf" srcId="{C82F7B5E-46D0-46F3-B549-2C3DFCE545D5}" destId="{A3A4AB04-3715-41F0-9BDF-44494B8469BC}" srcOrd="1" destOrd="0" presId="urn:microsoft.com/office/officeart/2005/8/layout/hChevron3"/>
    <dgm:cxn modelId="{02590B59-98E9-4FBE-A591-B4958F27BAA9}" type="presParOf" srcId="{C82F7B5E-46D0-46F3-B549-2C3DFCE545D5}" destId="{59687C8C-96E2-4DC5-B32C-56D1D4970767}" srcOrd="2" destOrd="0" presId="urn:microsoft.com/office/officeart/2005/8/layout/hChevron3"/>
    <dgm:cxn modelId="{75706D0A-E3AB-490D-810D-698D68E7914A}" type="presParOf" srcId="{C82F7B5E-46D0-46F3-B549-2C3DFCE545D5}" destId="{26399A6E-AF3B-40F9-9079-3A0CC7366063}" srcOrd="3" destOrd="0" presId="urn:microsoft.com/office/officeart/2005/8/layout/hChevron3"/>
    <dgm:cxn modelId="{F9372668-AB67-421A-B869-31331617AF17}" type="presParOf" srcId="{C82F7B5E-46D0-46F3-B549-2C3DFCE545D5}" destId="{B351233C-A923-4AB8-93F6-BE39B446BEA0}" srcOrd="4" destOrd="0" presId="urn:microsoft.com/office/officeart/2005/8/layout/hChevron3"/>
    <dgm:cxn modelId="{6C902CF7-7E6D-4969-8CA5-E8F7306300FB}" type="presParOf" srcId="{C82F7B5E-46D0-46F3-B549-2C3DFCE545D5}" destId="{9B8CB645-B0A7-4C99-873C-C370403723F5}" srcOrd="5" destOrd="0" presId="urn:microsoft.com/office/officeart/2005/8/layout/hChevron3"/>
    <dgm:cxn modelId="{9184BEC0-4761-4D81-BE24-473DA816E1EA}" type="presParOf" srcId="{C82F7B5E-46D0-46F3-B549-2C3DFCE545D5}" destId="{AB3B2733-9FFF-4C15-BB24-D593377BA7BC}" srcOrd="6" destOrd="0" presId="urn:microsoft.com/office/officeart/2005/8/layout/hChevron3"/>
    <dgm:cxn modelId="{11C7E754-0D96-4374-AA05-DDF4ACBBA0C8}" type="presParOf" srcId="{C82F7B5E-46D0-46F3-B549-2C3DFCE545D5}" destId="{C63D21CE-B6C4-4196-B8F9-B132335139CF}" srcOrd="7" destOrd="0" presId="urn:microsoft.com/office/officeart/2005/8/layout/hChevron3"/>
    <dgm:cxn modelId="{0B011026-1259-4CAF-817D-DA48B05920AB}" type="presParOf" srcId="{C82F7B5E-46D0-46F3-B549-2C3DFCE545D5}" destId="{ECEE1D15-69C9-426B-BBF5-7CBB510D6F65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ED7A8-5865-4438-8DF1-7E86D323B9F2}">
      <dsp:nvSpPr>
        <dsp:cNvPr id="0" name=""/>
        <dsp:cNvSpPr/>
      </dsp:nvSpPr>
      <dsp:spPr>
        <a:xfrm>
          <a:off x="3416" y="8378"/>
          <a:ext cx="1863753" cy="659865"/>
        </a:xfrm>
        <a:prstGeom prst="homePlate">
          <a:avLst/>
        </a:prstGeom>
        <a:solidFill>
          <a:srgbClr val="48BB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排产备料</a:t>
          </a:r>
        </a:p>
      </dsp:txBody>
      <dsp:txXfrm>
        <a:off x="3416" y="8378"/>
        <a:ext cx="1863753" cy="659865"/>
      </dsp:txXfrm>
    </dsp:sp>
    <dsp:sp modelId="{59687C8C-96E2-4DC5-B32C-56D1D4970767}">
      <dsp:nvSpPr>
        <dsp:cNvPr id="0" name=""/>
        <dsp:cNvSpPr/>
      </dsp:nvSpPr>
      <dsp:spPr>
        <a:xfrm>
          <a:off x="1433264" y="12587"/>
          <a:ext cx="1813463" cy="651448"/>
        </a:xfrm>
        <a:prstGeom prst="chevron">
          <a:avLst/>
        </a:prstGeom>
        <a:solidFill>
          <a:srgbClr val="48BB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生产领料</a:t>
          </a:r>
        </a:p>
      </dsp:txBody>
      <dsp:txXfrm>
        <a:off x="1433264" y="12587"/>
        <a:ext cx="1813463" cy="651448"/>
      </dsp:txXfrm>
    </dsp:sp>
    <dsp:sp modelId="{B351233C-A923-4AB8-93F6-BE39B446BEA0}">
      <dsp:nvSpPr>
        <dsp:cNvPr id="0" name=""/>
        <dsp:cNvSpPr/>
      </dsp:nvSpPr>
      <dsp:spPr>
        <a:xfrm>
          <a:off x="2812822" y="5718"/>
          <a:ext cx="1891458" cy="665185"/>
        </a:xfrm>
        <a:prstGeom prst="chevron">
          <a:avLst/>
        </a:prstGeom>
        <a:solidFill>
          <a:srgbClr val="48BB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工序派工</a:t>
          </a:r>
        </a:p>
      </dsp:txBody>
      <dsp:txXfrm>
        <a:off x="2812822" y="5718"/>
        <a:ext cx="1891458" cy="665185"/>
      </dsp:txXfrm>
    </dsp:sp>
    <dsp:sp modelId="{AB3B2733-9FFF-4C15-BB24-D593377BA7BC}">
      <dsp:nvSpPr>
        <dsp:cNvPr id="0" name=""/>
        <dsp:cNvSpPr/>
      </dsp:nvSpPr>
      <dsp:spPr>
        <a:xfrm>
          <a:off x="4270376" y="7792"/>
          <a:ext cx="1855552" cy="661037"/>
        </a:xfrm>
        <a:prstGeom prst="chevron">
          <a:avLst/>
        </a:prstGeom>
        <a:solidFill>
          <a:srgbClr val="48BB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32004" rIns="16002" bIns="32004" numCol="1" spcCol="1270" anchor="ctr" anchorCtr="0">
          <a:noAutofit/>
        </a:bodyPr>
        <a:lstStyle/>
        <a:p>
          <a:pPr marL="0" lvl="0" indent="0" algn="ctr" defTabSz="5334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工序汇报    </a:t>
          </a:r>
          <a:endParaRPr lang="en-US" altLang="zh-CN" sz="1200" b="1" kern="1200" dirty="0">
            <a:solidFill>
              <a:schemeClr val="bg1"/>
            </a:solidFill>
            <a:latin typeface="微软雅黑" pitchFamily="34" charset="-122"/>
            <a:ea typeface="微软雅黑" pitchFamily="34" charset="-122"/>
          </a:endParaRPr>
        </a:p>
        <a:p>
          <a:pPr marL="0" lvl="0" indent="0" algn="ctr" defTabSz="533400">
            <a:lnSpc>
              <a:spcPct val="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rPr>
            <a:t>工单汇报</a:t>
          </a:r>
        </a:p>
      </dsp:txBody>
      <dsp:txXfrm>
        <a:off x="4270376" y="7792"/>
        <a:ext cx="1855552" cy="661037"/>
      </dsp:txXfrm>
    </dsp:sp>
    <dsp:sp modelId="{ECEE1D15-69C9-426B-BBF5-7CBB510D6F65}">
      <dsp:nvSpPr>
        <dsp:cNvPr id="0" name=""/>
        <dsp:cNvSpPr/>
      </dsp:nvSpPr>
      <dsp:spPr>
        <a:xfrm>
          <a:off x="5692023" y="0"/>
          <a:ext cx="2031848" cy="676623"/>
        </a:xfrm>
        <a:prstGeom prst="chevron">
          <a:avLst/>
        </a:prstGeom>
        <a:solidFill>
          <a:srgbClr val="48BBC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产品入库</a:t>
          </a:r>
        </a:p>
      </dsp:txBody>
      <dsp:txXfrm>
        <a:off x="5692023" y="0"/>
        <a:ext cx="2031848" cy="6766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99BBF-AC3D-4520-B8D7-F65C90C68F0B}" type="datetimeFigureOut">
              <a:rPr lang="zh-CN" altLang="en-US" smtClean="0"/>
              <a:pPr/>
              <a:t>2018/6/29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6D3A9-5EC2-45B7-B51A-1EF4077786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997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37F50-CE2F-4EEF-AA98-1081F66609C1}" type="datetimeFigureOut">
              <a:rPr lang="zh-CN" altLang="en-US" smtClean="0"/>
              <a:pPr/>
              <a:t>2018/6/29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9F9D5-EEFF-4C88-8F26-93C67DC51F6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480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55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55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55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55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55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555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555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55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55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55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5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5056188" y="354013"/>
            <a:ext cx="3149600" cy="17716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D16F94B3-AB4C-481D-8810-3CFAF9612F16}" type="datetime1">
              <a:rPr lang="en-US" smtClean="0"/>
              <a:pPr/>
              <a:t>6/29/2018</a:t>
            </a:fld>
            <a:endParaRPr 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D9DAA5-F310-4DEC-B44C-DCE3C328F239}" type="slidenum">
              <a:rPr lang="en-US" smtClean="0"/>
              <a:pPr/>
              <a:t>7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1B189-9B30-4F94-9E4B-0600C6378FA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319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31B189-9B30-4F94-9E4B-0600C6378FA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319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xfrm>
            <a:off x="-4122738" y="0"/>
            <a:ext cx="8890001" cy="5000625"/>
          </a:xfrm>
          <a:ln/>
        </p:spPr>
      </p:sp>
      <p:sp>
        <p:nvSpPr>
          <p:cNvPr id="62467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708025" y="0"/>
            <a:ext cx="0" cy="58467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/>
              <a:t>用友已经实现了</a:t>
            </a:r>
            <a:r>
              <a:rPr lang="en-US"/>
              <a:t>ME</a:t>
            </a:r>
            <a:r>
              <a:rPr lang="zh-CN" altLang="en-US"/>
              <a:t>与</a:t>
            </a:r>
            <a:r>
              <a:rPr lang="en-US"/>
              <a:t>ERP</a:t>
            </a:r>
            <a:r>
              <a:rPr lang="zh-CN" altLang="en-US"/>
              <a:t>的一体化</a:t>
            </a:r>
            <a:endParaRPr lang="en-US"/>
          </a:p>
          <a:p>
            <a:r>
              <a:rPr lang="en-US"/>
              <a:t>----</a:t>
            </a:r>
            <a:r>
              <a:rPr lang="zh-CN" altLang="en-US"/>
              <a:t>统一平台，分布式部署</a:t>
            </a:r>
            <a:endParaRPr lang="en-US"/>
          </a:p>
          <a:p>
            <a:r>
              <a:rPr lang="zh-CN" altLang="en-US"/>
              <a:t>（涉及到几十种数据交换）</a:t>
            </a:r>
            <a:endParaRPr lang="en-US"/>
          </a:p>
          <a:p>
            <a:endParaRPr lang="zh-CN" altLang="en-US"/>
          </a:p>
          <a:p>
            <a:r>
              <a:rPr lang="zh-CN" altLang="en-US"/>
              <a:t>向下可与多家实时数据库集成</a:t>
            </a:r>
          </a:p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xfrm>
            <a:off x="-4122738" y="0"/>
            <a:ext cx="8890001" cy="5000625"/>
          </a:xfrm>
          <a:ln/>
        </p:spPr>
      </p:sp>
      <p:sp>
        <p:nvSpPr>
          <p:cNvPr id="62467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708025" y="0"/>
            <a:ext cx="0" cy="58467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/>
              <a:t>用友已经实现了</a:t>
            </a:r>
            <a:r>
              <a:rPr lang="en-US"/>
              <a:t>ME</a:t>
            </a:r>
            <a:r>
              <a:rPr lang="zh-CN" altLang="en-US"/>
              <a:t>与</a:t>
            </a:r>
            <a:r>
              <a:rPr lang="en-US"/>
              <a:t>ERP</a:t>
            </a:r>
            <a:r>
              <a:rPr lang="zh-CN" altLang="en-US"/>
              <a:t>的一体化</a:t>
            </a:r>
            <a:endParaRPr lang="en-US"/>
          </a:p>
          <a:p>
            <a:r>
              <a:rPr lang="en-US"/>
              <a:t>----</a:t>
            </a:r>
            <a:r>
              <a:rPr lang="zh-CN" altLang="en-US"/>
              <a:t>统一平台，分布式部署</a:t>
            </a:r>
            <a:endParaRPr lang="en-US"/>
          </a:p>
          <a:p>
            <a:r>
              <a:rPr lang="zh-CN" altLang="en-US"/>
              <a:t>（涉及到几十种数据交换）</a:t>
            </a:r>
            <a:endParaRPr lang="en-US"/>
          </a:p>
          <a:p>
            <a:endParaRPr lang="zh-CN" altLang="en-US"/>
          </a:p>
          <a:p>
            <a:r>
              <a:rPr lang="zh-CN" altLang="en-US"/>
              <a:t>向下可与多家实时数据库集成</a:t>
            </a:r>
          </a:p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xfrm>
            <a:off x="-4122738" y="0"/>
            <a:ext cx="8890001" cy="5000625"/>
          </a:xfrm>
          <a:ln/>
        </p:spPr>
      </p:sp>
      <p:sp>
        <p:nvSpPr>
          <p:cNvPr id="62467" name="备注占位符 2"/>
          <p:cNvSpPr>
            <a:spLocks noGrp="1" noRot="1" noChangeAspect="1" noChangeArrowheads="1"/>
          </p:cNvSpPr>
          <p:nvPr>
            <p:ph type="body" idx="1"/>
          </p:nvPr>
        </p:nvSpPr>
        <p:spPr bwMode="auto">
          <a:xfrm>
            <a:off x="708025" y="0"/>
            <a:ext cx="0" cy="58467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zh-CN" altLang="en-US"/>
              <a:t>用友已经实现了</a:t>
            </a:r>
            <a:r>
              <a:rPr lang="en-US"/>
              <a:t>ME</a:t>
            </a:r>
            <a:r>
              <a:rPr lang="zh-CN" altLang="en-US"/>
              <a:t>与</a:t>
            </a:r>
            <a:r>
              <a:rPr lang="en-US"/>
              <a:t>ERP</a:t>
            </a:r>
            <a:r>
              <a:rPr lang="zh-CN" altLang="en-US"/>
              <a:t>的一体化</a:t>
            </a:r>
            <a:endParaRPr lang="en-US"/>
          </a:p>
          <a:p>
            <a:r>
              <a:rPr lang="en-US"/>
              <a:t>----</a:t>
            </a:r>
            <a:r>
              <a:rPr lang="zh-CN" altLang="en-US"/>
              <a:t>统一平台，分布式部署</a:t>
            </a:r>
            <a:endParaRPr lang="en-US"/>
          </a:p>
          <a:p>
            <a:r>
              <a:rPr lang="zh-CN" altLang="en-US"/>
              <a:t>（涉及到几十种数据交换）</a:t>
            </a:r>
            <a:endParaRPr lang="en-US"/>
          </a:p>
          <a:p>
            <a:endParaRPr lang="zh-CN" altLang="en-US"/>
          </a:p>
          <a:p>
            <a:r>
              <a:rPr lang="zh-CN" altLang="en-US"/>
              <a:t>向下可与多家实时数据库集成</a:t>
            </a:r>
          </a:p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55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55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C301-D391-4985-9770-4992D776090E}" type="datetimeFigureOut">
              <a:rPr lang="zh-CN" altLang="en-US" smtClean="0">
                <a:solidFill>
                  <a:srgbClr val="5F5F5F"/>
                </a:solidFill>
              </a:rPr>
              <a:pPr/>
              <a:t>2018/6/29</a:t>
            </a:fld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B341-A378-4418-B43F-CCA0A386CA8E}" type="slidenum">
              <a:rPr lang="zh-CN" altLang="en-US" smtClean="0">
                <a:solidFill>
                  <a:srgbClr val="5F5F5F"/>
                </a:solidFill>
              </a:rPr>
              <a:pPr/>
              <a:t>‹#›</a:t>
            </a:fld>
            <a:endParaRPr lang="zh-CN" altLang="en-US">
              <a:solidFill>
                <a:srgbClr val="5F5F5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C301-D391-4985-9770-4992D776090E}" type="datetimeFigureOut">
              <a:rPr lang="zh-CN" altLang="en-US" smtClean="0">
                <a:solidFill>
                  <a:srgbClr val="5F5F5F"/>
                </a:solidFill>
              </a:rPr>
              <a:pPr/>
              <a:t>2018/6/29</a:t>
            </a:fld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B341-A378-4418-B43F-CCA0A386CA8E}" type="slidenum">
              <a:rPr lang="zh-CN" altLang="en-US" smtClean="0">
                <a:solidFill>
                  <a:srgbClr val="5F5F5F"/>
                </a:solidFill>
              </a:rPr>
              <a:pPr/>
              <a:t>‹#›</a:t>
            </a:fld>
            <a:endParaRPr lang="zh-CN" altLang="en-US">
              <a:solidFill>
                <a:srgbClr val="5F5F5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1" y="365125"/>
            <a:ext cx="1182511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3" y="365125"/>
            <a:ext cx="793326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C301-D391-4985-9770-4992D776090E}" type="datetimeFigureOut">
              <a:rPr lang="zh-CN" altLang="en-US" smtClean="0">
                <a:solidFill>
                  <a:srgbClr val="5F5F5F"/>
                </a:solidFill>
              </a:rPr>
              <a:pPr/>
              <a:t>2018/6/29</a:t>
            </a:fld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B341-A378-4418-B43F-CCA0A386CA8E}" type="slidenum">
              <a:rPr lang="zh-CN" altLang="en-US" smtClean="0">
                <a:solidFill>
                  <a:srgbClr val="5F5F5F"/>
                </a:solidFill>
              </a:rPr>
              <a:pPr/>
              <a:t>‹#›</a:t>
            </a:fld>
            <a:endParaRPr lang="zh-CN" altLang="en-US">
              <a:solidFill>
                <a:srgbClr val="5F5F5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76B3F-EF9D-4560-B1F2-B66F02CCFF5D}" type="datetimeFigureOut">
              <a:rPr lang="zh-CN" altLang="en-US" smtClean="0">
                <a:solidFill>
                  <a:srgbClr val="5F5F5F"/>
                </a:solidFill>
              </a:rPr>
              <a:pPr/>
              <a:t>2018/6/29</a:t>
            </a:fld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ED7AE-37D8-4071-B546-EA6C50C03553}" type="slidenum">
              <a:rPr lang="zh-CN" altLang="en-US" smtClean="0">
                <a:solidFill>
                  <a:srgbClr val="5F5F5F"/>
                </a:solidFill>
              </a:rPr>
              <a:pPr/>
              <a:t>‹#›</a:t>
            </a:fld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5733506" y="3385116"/>
            <a:ext cx="4839788" cy="409303"/>
          </a:xfrm>
          <a:prstGeom prst="roundRect">
            <a:avLst>
              <a:gd name="adj" fmla="val 50000"/>
            </a:avLst>
          </a:prstGeom>
          <a:noFill/>
          <a:ln w="19050">
            <a:noFill/>
          </a:ln>
          <a:effectLst/>
        </p:spPr>
        <p:txBody>
          <a:bodyPr anchor="ctr" anchorCtr="0">
            <a:noAutofit/>
          </a:bodyPr>
          <a:lstStyle>
            <a:lvl1pPr marL="0" indent="0" algn="ctr">
              <a:buNone/>
              <a:defRPr sz="2000" baseline="0">
                <a:solidFill>
                  <a:schemeClr val="accent3"/>
                </a:solidFill>
                <a:latin typeface="MS PMincho" panose="02020600040205080304" pitchFamily="18" charset="-128"/>
                <a:ea typeface="华文新魏" panose="0201080004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单击此处添加您的副标题</a:t>
            </a:r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4038600" y="2377440"/>
            <a:ext cx="7944395" cy="1007408"/>
          </a:xfrm>
        </p:spPr>
        <p:txBody>
          <a:bodyPr anchor="ctr">
            <a:noAutofit/>
          </a:bodyPr>
          <a:lstStyle>
            <a:lvl1pPr algn="ctr">
              <a:defRPr sz="4400" baseline="0">
                <a:solidFill>
                  <a:schemeClr val="accent1">
                    <a:lumMod val="75000"/>
                  </a:schemeClr>
                </a:solidFill>
                <a:latin typeface="MS PMincho" panose="02020600040205080304" pitchFamily="18" charset="-128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2893-9FC3-47F1-B007-2A7CFC0C1CD4}" type="datetimeFigureOut">
              <a:rPr lang="zh-CN" altLang="en-US" smtClean="0"/>
              <a:pPr/>
              <a:t>2018/6/29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77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sz="1800" b="0"/>
            </a:lvl2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C301-D391-4985-9770-4992D776090E}" type="datetimeFigureOut">
              <a:rPr lang="zh-CN" altLang="en-US" smtClean="0">
                <a:solidFill>
                  <a:srgbClr val="5F5F5F"/>
                </a:solidFill>
              </a:rPr>
              <a:pPr/>
              <a:t>2018/6/29</a:t>
            </a:fld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B341-A378-4418-B43F-CCA0A386CA8E}" type="slidenum">
              <a:rPr lang="zh-CN" altLang="en-US" smtClean="0">
                <a:solidFill>
                  <a:srgbClr val="5F5F5F"/>
                </a:solidFill>
              </a:rPr>
              <a:pPr/>
              <a:t>‹#›</a:t>
            </a:fld>
            <a:endParaRPr lang="zh-CN" altLang="en-US">
              <a:solidFill>
                <a:srgbClr val="5F5F5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2098676" y="2108202"/>
            <a:ext cx="7994651" cy="1235075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chemeClr val="accent1"/>
                </a:solidFill>
                <a:effectLst/>
              </a:defRPr>
            </a:lvl1pPr>
          </a:lstStyle>
          <a:p>
            <a:r>
              <a:rPr lang="zh-CN" altLang="en-US" dirty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4050894" y="3400425"/>
            <a:ext cx="4090217" cy="357478"/>
          </a:xfrm>
          <a:prstGeom prst="roundRect">
            <a:avLst>
              <a:gd name="adj" fmla="val 50000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C301-D391-4985-9770-4992D776090E}" type="datetimeFigureOut">
              <a:rPr lang="zh-CN" altLang="en-US" smtClean="0">
                <a:solidFill>
                  <a:srgbClr val="5F5F5F"/>
                </a:solidFill>
              </a:rPr>
              <a:pPr/>
              <a:t>2018/6/29</a:t>
            </a:fld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B341-A378-4418-B43F-CCA0A386CA8E}" type="slidenum">
              <a:rPr lang="zh-CN" altLang="en-US" smtClean="0">
                <a:solidFill>
                  <a:srgbClr val="5F5F5F"/>
                </a:solidFill>
              </a:rPr>
              <a:pPr/>
              <a:t>‹#›</a:t>
            </a:fld>
            <a:endParaRPr lang="zh-CN" altLang="en-US">
              <a:solidFill>
                <a:srgbClr val="5F5F5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3"/>
            <a:ext cx="5080000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3"/>
            <a:ext cx="5094116" cy="49323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C301-D391-4985-9770-4992D776090E}" type="datetimeFigureOut">
              <a:rPr lang="zh-CN" altLang="en-US" smtClean="0">
                <a:solidFill>
                  <a:srgbClr val="5F5F5F"/>
                </a:solidFill>
              </a:rPr>
              <a:pPr/>
              <a:t>2018/6/29</a:t>
            </a:fld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B341-A378-4418-B43F-CCA0A386CA8E}" type="slidenum">
              <a:rPr lang="zh-CN" altLang="en-US" smtClean="0">
                <a:solidFill>
                  <a:srgbClr val="5F5F5F"/>
                </a:solidFill>
              </a:rPr>
              <a:pPr/>
              <a:t>‹#›</a:t>
            </a:fld>
            <a:endParaRPr lang="zh-CN" altLang="en-US">
              <a:solidFill>
                <a:srgbClr val="5F5F5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6" y="1376362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6" y="2200274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2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4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C301-D391-4985-9770-4992D776090E}" type="datetimeFigureOut">
              <a:rPr lang="zh-CN" altLang="en-US" smtClean="0">
                <a:solidFill>
                  <a:srgbClr val="5F5F5F"/>
                </a:solidFill>
              </a:rPr>
              <a:pPr/>
              <a:t>2018/6/29</a:t>
            </a:fld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B341-A378-4418-B43F-CCA0A386CA8E}" type="slidenum">
              <a:rPr lang="zh-CN" altLang="en-US" smtClean="0">
                <a:solidFill>
                  <a:srgbClr val="5F5F5F"/>
                </a:solidFill>
              </a:rPr>
              <a:pPr/>
              <a:t>‹#›</a:t>
            </a:fld>
            <a:endParaRPr lang="zh-CN" altLang="en-US">
              <a:solidFill>
                <a:srgbClr val="5F5F5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C301-D391-4985-9770-4992D776090E}" type="datetimeFigureOut">
              <a:rPr lang="zh-CN" altLang="en-US" smtClean="0">
                <a:solidFill>
                  <a:srgbClr val="5F5F5F"/>
                </a:solidFill>
              </a:rPr>
              <a:pPr/>
              <a:t>2018/6/29</a:t>
            </a:fld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B341-A378-4418-B43F-CCA0A386CA8E}" type="slidenum">
              <a:rPr lang="zh-CN" altLang="en-US" smtClean="0">
                <a:solidFill>
                  <a:srgbClr val="5F5F5F"/>
                </a:solidFill>
              </a:rPr>
              <a:pPr/>
              <a:t>‹#›</a:t>
            </a:fld>
            <a:endParaRPr lang="zh-CN" altLang="en-US">
              <a:solidFill>
                <a:srgbClr val="5F5F5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1" y="533402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31"/>
            <a:ext cx="6172200" cy="487362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1" y="2133602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C301-D391-4985-9770-4992D776090E}" type="datetimeFigureOut">
              <a:rPr lang="zh-CN" altLang="en-US" smtClean="0">
                <a:solidFill>
                  <a:srgbClr val="5F5F5F"/>
                </a:solidFill>
              </a:rPr>
              <a:pPr/>
              <a:t>2018/6/29</a:t>
            </a:fld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B341-A378-4418-B43F-CCA0A386CA8E}" type="slidenum">
              <a:rPr lang="zh-CN" altLang="en-US" smtClean="0">
                <a:solidFill>
                  <a:srgbClr val="5F5F5F"/>
                </a:solidFill>
              </a:rPr>
              <a:pPr/>
              <a:t>‹#›</a:t>
            </a:fld>
            <a:endParaRPr lang="zh-CN" altLang="en-US">
              <a:solidFill>
                <a:srgbClr val="5F5F5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9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BC301-D391-4985-9770-4992D776090E}" type="datetimeFigureOut">
              <a:rPr lang="zh-CN" altLang="en-US" smtClean="0">
                <a:solidFill>
                  <a:srgbClr val="5F5F5F"/>
                </a:solidFill>
              </a:rPr>
              <a:pPr/>
              <a:t>2018/6/29</a:t>
            </a:fld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5B341-A378-4418-B43F-CCA0A386CA8E}" type="slidenum">
              <a:rPr lang="zh-CN" altLang="en-US" smtClean="0">
                <a:solidFill>
                  <a:srgbClr val="5F5F5F"/>
                </a:solidFill>
              </a:rPr>
              <a:pPr/>
              <a:t>‹#›</a:t>
            </a:fld>
            <a:endParaRPr lang="zh-CN" altLang="en-US">
              <a:solidFill>
                <a:srgbClr val="5F5F5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4" r="11979" b="15605"/>
          <a:stretch>
            <a:fillRect/>
          </a:stretch>
        </p:blipFill>
        <p:spPr>
          <a:xfrm>
            <a:off x="-16934" y="0"/>
            <a:ext cx="12225867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16934" y="1"/>
            <a:ext cx="12225867" cy="6857999"/>
          </a:xfrm>
          <a:prstGeom prst="rect">
            <a:avLst/>
          </a:prstGeom>
          <a:solidFill>
            <a:srgbClr val="FFFF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4516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5ABC301-D391-4985-9770-4992D776090E}" type="datetimeFigureOut">
              <a:rPr lang="zh-CN" altLang="en-US" smtClean="0">
                <a:solidFill>
                  <a:srgbClr val="5F5F5F"/>
                </a:solidFill>
              </a:rPr>
              <a:pPr/>
              <a:t>2018/6/29</a:t>
            </a:fld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4516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4516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AC5B341-A378-4418-B43F-CCA0A386CA8E}" type="slidenum">
              <a:rPr lang="zh-CN" altLang="en-US" smtClean="0">
                <a:solidFill>
                  <a:srgbClr val="5F5F5F"/>
                </a:solidFill>
              </a:rPr>
              <a:pPr/>
              <a:t>‹#›</a:t>
            </a:fld>
            <a:endParaRPr lang="zh-CN" altLang="en-US">
              <a:solidFill>
                <a:srgbClr val="5F5F5F"/>
              </a:solidFill>
            </a:endParaRPr>
          </a:p>
        </p:txBody>
      </p:sp>
      <p:sp>
        <p:nvSpPr>
          <p:cNvPr id="16" name="等腰三角形 15"/>
          <p:cNvSpPr/>
          <p:nvPr userDrawn="1"/>
        </p:nvSpPr>
        <p:spPr>
          <a:xfrm flipV="1">
            <a:off x="1325282" y="-1"/>
            <a:ext cx="9472706" cy="188259"/>
          </a:xfrm>
          <a:prstGeom prst="triangle">
            <a:avLst/>
          </a:prstGeom>
          <a:solidFill>
            <a:srgbClr val="198898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603849" y="1200150"/>
            <a:ext cx="10869284" cy="5233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603848" y="394656"/>
            <a:ext cx="10869283" cy="64184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3" r:id="rId13"/>
    <p:sldLayoutId id="2147483665" r:id="rId14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accent1">
              <a:lumMod val="75000"/>
            </a:schemeClr>
          </a:solidFill>
          <a:effectLst/>
          <a:latin typeface="+mj-ea"/>
          <a:ea typeface="+mj-ea"/>
          <a:cs typeface="+mj-cs"/>
        </a:defRPr>
      </a:lvl1pPr>
    </p:titleStyle>
    <p:bodyStyle>
      <a:lvl1pPr marL="361950" indent="-361950" algn="just" defTabSz="685800" rtl="0" eaLnBrk="1" latinLnBrk="0" hangingPunct="1">
        <a:lnSpc>
          <a:spcPct val="110000"/>
        </a:lnSpc>
        <a:spcBef>
          <a:spcPts val="1200"/>
        </a:spcBef>
        <a:spcAft>
          <a:spcPts val="0"/>
        </a:spcAft>
        <a:buClr>
          <a:schemeClr val="accent1"/>
        </a:buClr>
        <a:buSzPct val="80000"/>
        <a:buFont typeface="Webdings" panose="05030102010509060703" pitchFamily="18" charset="2"/>
        <a:buChar char=""/>
        <a:defRPr lang="zh-CN" altLang="en-US" sz="2400" b="1" kern="1200" baseline="0" dirty="0" smtClean="0">
          <a:solidFill>
            <a:schemeClr val="accent1">
              <a:lumMod val="75000"/>
            </a:schemeClr>
          </a:solidFill>
          <a:latin typeface="+mn-ea"/>
          <a:ea typeface="+mn-ea"/>
          <a:cs typeface="+mn-cs"/>
        </a:defRPr>
      </a:lvl1pPr>
      <a:lvl2pPr marL="361950" indent="-361950" algn="just" defTabSz="6858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800" b="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wmf"/><Relationship Id="rId3" Type="http://schemas.openxmlformats.org/officeDocument/2006/relationships/image" Target="../media/image28.jpe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jpe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jpe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jpeg"/><Relationship Id="rId22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diagramData" Target="../diagrams/data1.xml"/><Relationship Id="rId12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microsoft.com/office/2007/relationships/diagramDrawing" Target="../diagrams/drawing1.xml"/><Relationship Id="rId5" Type="http://schemas.openxmlformats.org/officeDocument/2006/relationships/image" Target="../media/image2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3.png"/><Relationship Id="rId9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2565960" y="2337051"/>
            <a:ext cx="753443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 b="1">
                <a:solidFill>
                  <a:srgbClr val="2E78BF"/>
                </a:solidFill>
                <a:latin typeface="造字工房悦黑（非商用）常规体" pitchFamily="50" charset="-122"/>
                <a:ea typeface="造字工房悦黑（非商用）常规体" pitchFamily="50" charset="-122"/>
              </a:defRPr>
            </a:lvl1pPr>
          </a:lstStyle>
          <a:p>
            <a:r>
              <a:rPr lang="zh-CN" altLang="en-US" sz="4000" dirty="0">
                <a:solidFill>
                  <a:srgbClr val="48BBCB"/>
                </a:solidFill>
              </a:rPr>
              <a:t>研砼</a:t>
            </a:r>
            <a:r>
              <a:rPr lang="en-US" altLang="zh-CN" sz="4000" dirty="0">
                <a:solidFill>
                  <a:srgbClr val="48BBCB"/>
                </a:solidFill>
              </a:rPr>
              <a:t>PC</a:t>
            </a:r>
            <a:r>
              <a:rPr lang="zh-CN" altLang="en-US" sz="4000" dirty="0">
                <a:solidFill>
                  <a:srgbClr val="48BBCB"/>
                </a:solidFill>
              </a:rPr>
              <a:t>数字化工厂管理运营平台</a:t>
            </a:r>
            <a:endParaRPr lang="zh-CN" altLang="zh-CN" sz="4000" dirty="0">
              <a:solidFill>
                <a:srgbClr val="48BBCB"/>
              </a:solidFill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4173864" y="5372163"/>
            <a:ext cx="37753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800" b="1">
                <a:solidFill>
                  <a:srgbClr val="2E78BF"/>
                </a:solidFill>
                <a:latin typeface="造字工房悦黑（非商用）常规体" pitchFamily="50" charset="-122"/>
                <a:ea typeface="造字工房悦黑（非商用）常规体" pitchFamily="50" charset="-122"/>
              </a:defRPr>
            </a:lvl1pPr>
          </a:lstStyle>
          <a:p>
            <a:endParaRPr lang="en-US" altLang="zh-CN" sz="20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</a:schemeClr>
                </a:solidFill>
              </a:rPr>
              <a:t>上海研砼制筑建筑科技有限公司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6220496"/>
            <a:ext cx="12192000" cy="65038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868723" y="3322041"/>
            <a:ext cx="44545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320019" y="3271707"/>
            <a:ext cx="1551963" cy="50334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21" descr="beijing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12192000" cy="496018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11728" y="92279"/>
            <a:ext cx="6817119" cy="592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kern="1500" dirty="0"/>
              <a:t>研砼</a:t>
            </a:r>
            <a:r>
              <a:rPr lang="en-US" altLang="zh-CN" sz="2400" b="1" kern="1500" dirty="0"/>
              <a:t>PC</a:t>
            </a:r>
            <a:r>
              <a:rPr lang="zh-CN" altLang="en-US" sz="2400" b="1" kern="1500" dirty="0"/>
              <a:t>业务管理系统主要功能</a:t>
            </a:r>
          </a:p>
        </p:txBody>
      </p:sp>
      <p:sp>
        <p:nvSpPr>
          <p:cNvPr id="6" name="矩形 5"/>
          <p:cNvSpPr/>
          <p:nvPr/>
        </p:nvSpPr>
        <p:spPr>
          <a:xfrm>
            <a:off x="327171" y="302004"/>
            <a:ext cx="201335" cy="32717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142" descr="invoi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2595" y="3125883"/>
            <a:ext cx="522817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1" descr="invoi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2895" y="2078133"/>
            <a:ext cx="522817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7" descr="2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16561" y="1324070"/>
            <a:ext cx="5376333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6"/>
          <p:cNvGrpSpPr>
            <a:grpSpLocks/>
          </p:cNvGrpSpPr>
          <p:nvPr/>
        </p:nvGrpSpPr>
        <p:grpSpPr bwMode="auto">
          <a:xfrm>
            <a:off x="4097045" y="3589433"/>
            <a:ext cx="2015067" cy="752475"/>
            <a:chOff x="1254" y="3320"/>
            <a:chExt cx="816" cy="687"/>
          </a:xfrm>
        </p:grpSpPr>
        <p:pic>
          <p:nvPicPr>
            <p:cNvPr id="12" name="Picture 107" descr="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54" y="3320"/>
              <a:ext cx="816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08" descr="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429" y="3461"/>
              <a:ext cx="461" cy="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" name="Picture 37" descr="2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9662" y="1641570"/>
            <a:ext cx="4129617" cy="117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42"/>
          <p:cNvSpPr>
            <a:spLocks noChangeArrowheads="1"/>
          </p:cNvSpPr>
          <p:nvPr/>
        </p:nvSpPr>
        <p:spPr bwMode="auto">
          <a:xfrm>
            <a:off x="5055894" y="4094258"/>
            <a:ext cx="2305051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8" dist="17961" dir="135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000" b="1">
                <a:effectLst/>
                <a:latin typeface="微软雅黑" pitchFamily="34" charset="-122"/>
                <a:ea typeface="微软雅黑" pitchFamily="34" charset="-122"/>
              </a:rPr>
              <a:t>OA/</a:t>
            </a:r>
            <a:r>
              <a:rPr lang="zh-CN" altLang="en-US" sz="1000" b="1">
                <a:effectLst/>
                <a:latin typeface="微软雅黑" pitchFamily="34" charset="-122"/>
                <a:ea typeface="微软雅黑" pitchFamily="34" charset="-122"/>
              </a:rPr>
              <a:t>工作流</a:t>
            </a:r>
          </a:p>
        </p:txBody>
      </p:sp>
      <p:pic>
        <p:nvPicPr>
          <p:cNvPr id="18" name="Picture 81" descr="20元件3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90573" y="1473488"/>
            <a:ext cx="958849" cy="454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60"/>
          <p:cNvSpPr txBox="1">
            <a:spLocks noChangeArrowheads="1"/>
          </p:cNvSpPr>
          <p:nvPr/>
        </p:nvSpPr>
        <p:spPr bwMode="auto">
          <a:xfrm>
            <a:off x="4985823" y="1659805"/>
            <a:ext cx="960966" cy="244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000" b="1" dirty="0"/>
              <a:t>工程中心</a:t>
            </a:r>
            <a:endParaRPr kumimoji="1" lang="zh-CN" altLang="en-US" sz="1000" b="1" dirty="0">
              <a:effectLst/>
            </a:endParaRPr>
          </a:p>
        </p:txBody>
      </p:sp>
      <p:grpSp>
        <p:nvGrpSpPr>
          <p:cNvPr id="20" name="Group 84"/>
          <p:cNvGrpSpPr>
            <a:grpSpLocks/>
          </p:cNvGrpSpPr>
          <p:nvPr/>
        </p:nvGrpSpPr>
        <p:grpSpPr bwMode="auto">
          <a:xfrm>
            <a:off x="7456195" y="1912442"/>
            <a:ext cx="1056217" cy="453029"/>
            <a:chOff x="3289" y="2439"/>
            <a:chExt cx="499" cy="383"/>
          </a:xfrm>
        </p:grpSpPr>
        <p:pic>
          <p:nvPicPr>
            <p:cNvPr id="21" name="Picture 85" descr="20元件3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89" y="2439"/>
              <a:ext cx="453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 Box 60"/>
            <p:cNvSpPr txBox="1">
              <a:spLocks noChangeArrowheads="1"/>
            </p:cNvSpPr>
            <p:nvPr/>
          </p:nvSpPr>
          <p:spPr bwMode="auto">
            <a:xfrm>
              <a:off x="3334" y="2597"/>
              <a:ext cx="454" cy="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000" b="1" dirty="0"/>
                <a:t>运营中心</a:t>
              </a:r>
              <a:endParaRPr kumimoji="1" lang="zh-CN" altLang="en-US" sz="1000" b="1" dirty="0">
                <a:effectLst/>
              </a:endParaRPr>
            </a:p>
          </p:txBody>
        </p:sp>
      </p:grpSp>
      <p:pic>
        <p:nvPicPr>
          <p:cNvPr id="27" name="Picture 41" descr="05"/>
          <p:cNvPicPr preferRelativeResize="0"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145561" y="1943746"/>
            <a:ext cx="462697" cy="608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107"/>
          <p:cNvSpPr txBox="1">
            <a:spLocks noChangeArrowheads="1"/>
          </p:cNvSpPr>
          <p:nvPr/>
        </p:nvSpPr>
        <p:spPr bwMode="auto">
          <a:xfrm>
            <a:off x="8391761" y="2005107"/>
            <a:ext cx="11079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zh-CN" altLang="en-US" sz="1200" b="1">
                <a:effectLst/>
                <a:latin typeface="微软雅黑" pitchFamily="34" charset="-122"/>
                <a:ea typeface="微软雅黑" pitchFamily="34" charset="-122"/>
              </a:rPr>
              <a:t>客户协作平台</a:t>
            </a:r>
            <a:endParaRPr lang="en-US" altLang="zh-CN" sz="1200" b="1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 Box 108"/>
          <p:cNvSpPr txBox="1">
            <a:spLocks noChangeArrowheads="1"/>
          </p:cNvSpPr>
          <p:nvPr/>
        </p:nvSpPr>
        <p:spPr bwMode="auto">
          <a:xfrm>
            <a:off x="5824245" y="3027457"/>
            <a:ext cx="110799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产业</a:t>
            </a:r>
            <a:r>
              <a:rPr lang="zh-CN" altLang="en-US" sz="1200" b="1" dirty="0">
                <a:effectLst/>
                <a:latin typeface="微软雅黑" pitchFamily="34" charset="-122"/>
                <a:ea typeface="微软雅黑" pitchFamily="34" charset="-122"/>
              </a:rPr>
              <a:t>协同平台</a:t>
            </a:r>
          </a:p>
        </p:txBody>
      </p:sp>
      <p:sp>
        <p:nvSpPr>
          <p:cNvPr id="31" name="Text Box 109"/>
          <p:cNvSpPr txBox="1">
            <a:spLocks noChangeArrowheads="1"/>
          </p:cNvSpPr>
          <p:nvPr/>
        </p:nvSpPr>
        <p:spPr bwMode="auto">
          <a:xfrm>
            <a:off x="3421828" y="1932082"/>
            <a:ext cx="95410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b="1">
                <a:effectLst/>
                <a:latin typeface="微软雅黑" pitchFamily="34" charset="-122"/>
                <a:ea typeface="微软雅黑" pitchFamily="34" charset="-122"/>
              </a:rPr>
              <a:t>供应商平台</a:t>
            </a:r>
          </a:p>
        </p:txBody>
      </p:sp>
      <p:pic>
        <p:nvPicPr>
          <p:cNvPr id="32" name="Picture 115" descr="32"/>
          <p:cNvPicPr>
            <a:picLocks noChangeAspect="1" noChangeArrowheads="1"/>
          </p:cNvPicPr>
          <p:nvPr/>
        </p:nvPicPr>
        <p:blipFill>
          <a:blip r:embed="rId10" cstate="print">
            <a:lum bright="-18000" contrast="6000"/>
          </a:blip>
          <a:srcRect/>
          <a:stretch>
            <a:fillRect/>
          </a:stretch>
        </p:blipFill>
        <p:spPr bwMode="auto">
          <a:xfrm>
            <a:off x="7744060" y="3608482"/>
            <a:ext cx="1100667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 Box 118"/>
          <p:cNvSpPr txBox="1">
            <a:spLocks noChangeArrowheads="1"/>
          </p:cNvSpPr>
          <p:nvPr/>
        </p:nvSpPr>
        <p:spPr bwMode="auto">
          <a:xfrm>
            <a:off x="6562961" y="1317720"/>
            <a:ext cx="18473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endParaRPr lang="zh-CN" altLang="en-US" sz="160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5" name="Group 80"/>
          <p:cNvGrpSpPr>
            <a:grpSpLocks/>
          </p:cNvGrpSpPr>
          <p:nvPr/>
        </p:nvGrpSpPr>
        <p:grpSpPr bwMode="auto">
          <a:xfrm>
            <a:off x="5441128" y="2271315"/>
            <a:ext cx="1056217" cy="454519"/>
            <a:chOff x="1882" y="1117"/>
            <a:chExt cx="499" cy="383"/>
          </a:xfrm>
        </p:grpSpPr>
        <p:pic>
          <p:nvPicPr>
            <p:cNvPr id="36" name="Picture 81" descr="20元件3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882" y="1117"/>
              <a:ext cx="453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Text Box 60"/>
            <p:cNvSpPr txBox="1">
              <a:spLocks noChangeArrowheads="1"/>
            </p:cNvSpPr>
            <p:nvPr/>
          </p:nvSpPr>
          <p:spPr bwMode="auto">
            <a:xfrm>
              <a:off x="1927" y="1274"/>
              <a:ext cx="454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000" b="1" dirty="0"/>
                <a:t>生产中心</a:t>
              </a:r>
              <a:endParaRPr kumimoji="1" lang="zh-CN" altLang="en-US" sz="1000" b="1" dirty="0">
                <a:effectLst/>
              </a:endParaRPr>
            </a:p>
          </p:txBody>
        </p:sp>
      </p:grpSp>
      <p:sp>
        <p:nvSpPr>
          <p:cNvPr id="38" name="Text Box 135"/>
          <p:cNvSpPr txBox="1">
            <a:spLocks noChangeArrowheads="1"/>
          </p:cNvSpPr>
          <p:nvPr/>
        </p:nvSpPr>
        <p:spPr bwMode="auto">
          <a:xfrm>
            <a:off x="7936678" y="4165696"/>
            <a:ext cx="69762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000" b="1" dirty="0">
                <a:latin typeface="微软雅黑" pitchFamily="34" charset="-122"/>
                <a:ea typeface="微软雅黑" pitchFamily="34" charset="-122"/>
              </a:rPr>
              <a:t>事件监控</a:t>
            </a:r>
            <a:endParaRPr lang="zh-CN" altLang="en-US" sz="1000" b="1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9" name="Picture 81" descr="20元件3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80162" y="2055414"/>
            <a:ext cx="958850" cy="454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 Box 60"/>
          <p:cNvSpPr txBox="1">
            <a:spLocks noChangeArrowheads="1"/>
          </p:cNvSpPr>
          <p:nvPr/>
        </p:nvSpPr>
        <p:spPr bwMode="auto">
          <a:xfrm>
            <a:off x="4643651" y="2405504"/>
            <a:ext cx="960967" cy="244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000" b="1" dirty="0"/>
              <a:t>设计中心</a:t>
            </a:r>
            <a:endParaRPr kumimoji="1" lang="zh-CN" altLang="en-US" sz="1000" b="1" dirty="0">
              <a:effectLst/>
            </a:endParaRPr>
          </a:p>
        </p:txBody>
      </p:sp>
      <p:pic>
        <p:nvPicPr>
          <p:cNvPr id="41" name="Picture 143" descr="invoi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11811" y="1573308"/>
            <a:ext cx="522816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144" descr="invoic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21311" y="2221008"/>
            <a:ext cx="522816" cy="39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" name="组合 83"/>
          <p:cNvGrpSpPr>
            <a:grpSpLocks/>
          </p:cNvGrpSpPr>
          <p:nvPr/>
        </p:nvGrpSpPr>
        <p:grpSpPr bwMode="auto">
          <a:xfrm>
            <a:off x="1221011" y="4850207"/>
            <a:ext cx="9997512" cy="1722329"/>
            <a:chOff x="1269023" y="3767902"/>
            <a:chExt cx="7783537" cy="1992296"/>
          </a:xfrm>
        </p:grpSpPr>
        <p:grpSp>
          <p:nvGrpSpPr>
            <p:cNvPr id="44" name="组合 576"/>
            <p:cNvGrpSpPr>
              <a:grpSpLocks/>
            </p:cNvGrpSpPr>
            <p:nvPr/>
          </p:nvGrpSpPr>
          <p:grpSpPr bwMode="auto">
            <a:xfrm>
              <a:off x="5844949" y="4022713"/>
              <a:ext cx="1169805" cy="446088"/>
              <a:chOff x="1685207" y="1279041"/>
              <a:chExt cx="1557133" cy="446993"/>
            </a:xfrm>
          </p:grpSpPr>
          <p:sp>
            <p:nvSpPr>
              <p:cNvPr id="62" name="AutoShape 8"/>
              <p:cNvSpPr>
                <a:spLocks noChangeArrowheads="1"/>
              </p:cNvSpPr>
              <p:nvPr/>
            </p:nvSpPr>
            <p:spPr bwMode="gray">
              <a:xfrm>
                <a:off x="1684993" y="1279720"/>
                <a:ext cx="1557101" cy="447013"/>
              </a:xfrm>
              <a:prstGeom prst="roundRect">
                <a:avLst>
                  <a:gd name="adj" fmla="val 18555"/>
                </a:avLst>
              </a:prstGeom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n w="25400" algn="ctr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altLang="ko-KR" sz="18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3" name="Text Box 30"/>
              <p:cNvSpPr txBox="1">
                <a:spLocks noChangeArrowheads="1"/>
              </p:cNvSpPr>
              <p:nvPr/>
            </p:nvSpPr>
            <p:spPr bwMode="auto">
              <a:xfrm>
                <a:off x="1776223" y="1292797"/>
                <a:ext cx="1315422" cy="42559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800">
                    <a:latin typeface="微软雅黑" pitchFamily="34" charset="-122"/>
                    <a:ea typeface="微软雅黑" pitchFamily="34" charset="-122"/>
                  </a:rPr>
                  <a:t>物流</a:t>
                </a:r>
              </a:p>
            </p:txBody>
          </p:sp>
        </p:grpSp>
        <p:sp>
          <p:nvSpPr>
            <p:cNvPr id="45" name="AutoShape 6"/>
            <p:cNvSpPr>
              <a:spLocks noChangeArrowheads="1"/>
            </p:cNvSpPr>
            <p:nvPr/>
          </p:nvSpPr>
          <p:spPr bwMode="auto">
            <a:xfrm>
              <a:off x="1269023" y="3864634"/>
              <a:ext cx="7783537" cy="1895564"/>
            </a:xfrm>
            <a:prstGeom prst="roundRect">
              <a:avLst>
                <a:gd name="adj" fmla="val 9648"/>
              </a:avLst>
            </a:prstGeom>
            <a:solidFill>
              <a:srgbClr val="35C0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zh-CN" dirty="0"/>
            </a:p>
          </p:txBody>
        </p:sp>
        <p:sp>
          <p:nvSpPr>
            <p:cNvPr id="46" name="Text Box 14"/>
            <p:cNvSpPr txBox="1">
              <a:spLocks noChangeArrowheads="1"/>
            </p:cNvSpPr>
            <p:nvPr/>
          </p:nvSpPr>
          <p:spPr bwMode="auto">
            <a:xfrm>
              <a:off x="6849856" y="5093088"/>
              <a:ext cx="2051050" cy="32041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手机端</a:t>
              </a:r>
              <a:endParaRPr lang="zh-CN" altLang="en-US" sz="1200" dirty="0">
                <a:solidFill>
                  <a:schemeClr val="bg1"/>
                </a:solidFill>
                <a:ea typeface="楷体_GB2312" pitchFamily="49" charset="-122"/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 bwMode="auto">
            <a:xfrm rot="16200000" flipH="1">
              <a:off x="4609733" y="4850517"/>
              <a:ext cx="1798717" cy="14284"/>
            </a:xfrm>
            <a:prstGeom prst="line">
              <a:avLst/>
            </a:prstGeom>
            <a:solidFill>
              <a:srgbClr val="48BBC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TextBox 94"/>
            <p:cNvSpPr txBox="1">
              <a:spLocks noChangeArrowheads="1"/>
            </p:cNvSpPr>
            <p:nvPr/>
          </p:nvSpPr>
          <p:spPr bwMode="auto">
            <a:xfrm>
              <a:off x="1423453" y="3767902"/>
              <a:ext cx="4315101" cy="19581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一个云平台：  产业供应链服务平台</a:t>
              </a:r>
              <a:endPara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三种服务：供应链管理服务（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SCM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              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BIM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信息集成服务（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BIM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               流程管控服务（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BPM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9" name="组合 80"/>
            <p:cNvGrpSpPr>
              <a:grpSpLocks/>
            </p:cNvGrpSpPr>
            <p:nvPr/>
          </p:nvGrpSpPr>
          <p:grpSpPr bwMode="auto">
            <a:xfrm>
              <a:off x="7116791" y="4364965"/>
              <a:ext cx="1418327" cy="705109"/>
              <a:chOff x="6345208" y="4655528"/>
              <a:chExt cx="1663700" cy="889000"/>
            </a:xfrm>
          </p:grpSpPr>
          <p:pic>
            <p:nvPicPr>
              <p:cNvPr id="57" name="Picture 9" descr="手机3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6345208" y="4655528"/>
                <a:ext cx="461963" cy="889000"/>
              </a:xfrm>
              <a:prstGeom prst="rect">
                <a:avLst/>
              </a:prstGeom>
              <a:solidFill>
                <a:srgbClr val="35C074"/>
              </a:solidFill>
              <a:ln>
                <a:noFill/>
              </a:ln>
            </p:spPr>
          </p:pic>
          <p:pic>
            <p:nvPicPr>
              <p:cNvPr id="58" name="Picture 10" descr="图片6 拷贝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7615208" y="4655528"/>
                <a:ext cx="393700" cy="838200"/>
              </a:xfrm>
              <a:prstGeom prst="rect">
                <a:avLst/>
              </a:prstGeom>
              <a:solidFill>
                <a:srgbClr val="35C074"/>
              </a:solidFill>
              <a:ln>
                <a:noFill/>
              </a:ln>
            </p:spPr>
          </p:pic>
          <p:pic>
            <p:nvPicPr>
              <p:cNvPr id="59" name="Picture 18" descr="mobile_dopod_818_1l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967508" y="4668228"/>
                <a:ext cx="460375" cy="844550"/>
              </a:xfrm>
              <a:prstGeom prst="rect">
                <a:avLst/>
              </a:prstGeom>
              <a:solidFill>
                <a:srgbClr val="35C074"/>
              </a:solidFill>
              <a:ln>
                <a:noFill/>
              </a:ln>
            </p:spPr>
          </p:pic>
          <p:pic>
            <p:nvPicPr>
              <p:cNvPr id="60" name="Picture 25" descr="D:\Leadtone\成功案例\上海欧迪芬移动销售数据采集系统\欧迪芬截图\欧迪芬截图\4.jp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6418259" y="4842712"/>
                <a:ext cx="329524" cy="457200"/>
              </a:xfrm>
              <a:prstGeom prst="rect">
                <a:avLst/>
              </a:prstGeom>
              <a:solidFill>
                <a:srgbClr val="35C074"/>
              </a:solidFill>
              <a:ln>
                <a:noFill/>
              </a:ln>
            </p:spPr>
          </p:pic>
          <p:pic>
            <p:nvPicPr>
              <p:cNvPr id="61" name="Picture 25" descr="D:\Leadtone\成功案例\上海欧迪芬移动销售数据采集系统\欧迪芬截图\欧迪芬截图\4.jpg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7057042" y="4781103"/>
                <a:ext cx="329524" cy="457200"/>
              </a:xfrm>
              <a:prstGeom prst="rect">
                <a:avLst/>
              </a:prstGeom>
              <a:solidFill>
                <a:srgbClr val="35C074"/>
              </a:solidFill>
              <a:ln>
                <a:noFill/>
              </a:ln>
            </p:spPr>
          </p:pic>
        </p:grpSp>
        <p:grpSp>
          <p:nvGrpSpPr>
            <p:cNvPr id="50" name="组合 81"/>
            <p:cNvGrpSpPr>
              <a:grpSpLocks/>
            </p:cNvGrpSpPr>
            <p:nvPr/>
          </p:nvGrpSpPr>
          <p:grpSpPr bwMode="auto">
            <a:xfrm>
              <a:off x="5697987" y="4199297"/>
              <a:ext cx="1117601" cy="953464"/>
              <a:chOff x="6569255" y="3923251"/>
              <a:chExt cx="1117601" cy="953464"/>
            </a:xfrm>
          </p:grpSpPr>
          <p:grpSp>
            <p:nvGrpSpPr>
              <p:cNvPr id="52" name="Group 20"/>
              <p:cNvGrpSpPr>
                <a:grpSpLocks/>
              </p:cNvGrpSpPr>
              <p:nvPr/>
            </p:nvGrpSpPr>
            <p:grpSpPr bwMode="auto">
              <a:xfrm>
                <a:off x="6569255" y="3923251"/>
                <a:ext cx="1117601" cy="953464"/>
                <a:chOff x="453" y="2451"/>
                <a:chExt cx="883" cy="753"/>
              </a:xfrm>
            </p:grpSpPr>
            <p:sp>
              <p:nvSpPr>
                <p:cNvPr id="54" name="Rectangle 21"/>
                <p:cNvSpPr>
                  <a:spLocks noChangeArrowheads="1"/>
                </p:cNvSpPr>
                <p:nvPr/>
              </p:nvSpPr>
              <p:spPr bwMode="auto">
                <a:xfrm>
                  <a:off x="571" y="2451"/>
                  <a:ext cx="640" cy="482"/>
                </a:xfrm>
                <a:prstGeom prst="rect">
                  <a:avLst/>
                </a:prstGeom>
                <a:noFill/>
                <a:ln w="1905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ea typeface="楷体_GB2312" pitchFamily="49" charset="-122"/>
                  </a:endParaRPr>
                </a:p>
              </p:txBody>
            </p:sp>
            <p:sp>
              <p:nvSpPr>
                <p:cNvPr id="55" name="AutoShape 22"/>
                <p:cNvSpPr>
                  <a:spLocks noChangeArrowheads="1"/>
                </p:cNvSpPr>
                <p:nvPr/>
              </p:nvSpPr>
              <p:spPr bwMode="auto">
                <a:xfrm rot="10800000">
                  <a:off x="451" y="2967"/>
                  <a:ext cx="888" cy="237"/>
                </a:xfrm>
                <a:custGeom>
                  <a:avLst/>
                  <a:gdLst>
                    <a:gd name="G0" fmla="+- 2740 0 0"/>
                    <a:gd name="G1" fmla="+- 21600 0 2740"/>
                    <a:gd name="G2" fmla="*/ 2740 1 2"/>
                    <a:gd name="G3" fmla="+- 21600 0 G2"/>
                    <a:gd name="G4" fmla="+/ 2740 21600 2"/>
                    <a:gd name="G5" fmla="+/ G1 0 2"/>
                    <a:gd name="G6" fmla="*/ 21600 21600 2740"/>
                    <a:gd name="G7" fmla="*/ G6 1 2"/>
                    <a:gd name="G8" fmla="+- 21600 0 G7"/>
                    <a:gd name="G9" fmla="*/ 21600 1 2"/>
                    <a:gd name="G10" fmla="+- 2740 0 G9"/>
                    <a:gd name="G11" fmla="?: G10 G8 0"/>
                    <a:gd name="G12" fmla="?: G10 G7 21600"/>
                    <a:gd name="T0" fmla="*/ 20230 w 21600"/>
                    <a:gd name="T1" fmla="*/ 10800 h 21600"/>
                    <a:gd name="T2" fmla="*/ 10800 w 21600"/>
                    <a:gd name="T3" fmla="*/ 21600 h 21600"/>
                    <a:gd name="T4" fmla="*/ 1370 w 21600"/>
                    <a:gd name="T5" fmla="*/ 10800 h 21600"/>
                    <a:gd name="T6" fmla="*/ 10800 w 21600"/>
                    <a:gd name="T7" fmla="*/ 0 h 21600"/>
                    <a:gd name="T8" fmla="*/ 3170 w 21600"/>
                    <a:gd name="T9" fmla="*/ 3170 h 21600"/>
                    <a:gd name="T10" fmla="*/ 18430 w 21600"/>
                    <a:gd name="T11" fmla="*/ 1843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T8" t="T9" r="T10" b="T11"/>
                  <a:pathLst>
                    <a:path w="21600" h="21600">
                      <a:moveTo>
                        <a:pt x="0" y="0"/>
                      </a:moveTo>
                      <a:lnTo>
                        <a:pt x="2740" y="21600"/>
                      </a:lnTo>
                      <a:lnTo>
                        <a:pt x="1886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bg1"/>
                    </a:gs>
                    <a:gs pos="100000">
                      <a:schemeClr val="bg1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zh-CN" altLang="en-US">
                    <a:ea typeface="楷体_GB2312" pitchFamily="49" charset="-122"/>
                  </a:endParaRPr>
                </a:p>
              </p:txBody>
            </p:sp>
            <p:pic>
              <p:nvPicPr>
                <p:cNvPr id="56" name="Picture 23" descr="ZG_Wallpaper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583" y="2463"/>
                  <a:ext cx="617" cy="463"/>
                </a:xfrm>
                <a:prstGeom prst="rect">
                  <a:avLst/>
                </a:prstGeom>
                <a:solidFill>
                  <a:srgbClr val="35C074"/>
                </a:solidFill>
                <a:ln>
                  <a:noFill/>
                </a:ln>
              </p:spPr>
            </p:pic>
          </p:grpSp>
          <p:pic>
            <p:nvPicPr>
              <p:cNvPr id="53" name="Picture 26" descr="D:\Qeweb\移动门店管理\后台界面\报表1.jpg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6735393" y="3938600"/>
                <a:ext cx="797669" cy="583661"/>
              </a:xfrm>
              <a:prstGeom prst="rect">
                <a:avLst/>
              </a:prstGeom>
              <a:solidFill>
                <a:srgbClr val="35C074"/>
              </a:solidFill>
              <a:ln>
                <a:noFill/>
              </a:ln>
            </p:spPr>
          </p:pic>
        </p:grpSp>
        <p:sp>
          <p:nvSpPr>
            <p:cNvPr id="51" name="Text Box 14"/>
            <p:cNvSpPr txBox="1">
              <a:spLocks noChangeArrowheads="1"/>
            </p:cNvSpPr>
            <p:nvPr/>
          </p:nvSpPr>
          <p:spPr bwMode="auto">
            <a:xfrm>
              <a:off x="5251094" y="5150598"/>
              <a:ext cx="2051050" cy="32041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PC 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端</a:t>
              </a:r>
              <a:endParaRPr lang="zh-CN" altLang="en-US" sz="1200" dirty="0">
                <a:solidFill>
                  <a:schemeClr val="bg1"/>
                </a:solidFill>
                <a:ea typeface="楷体_GB2312" pitchFamily="49" charset="-122"/>
              </a:endParaRPr>
            </a:p>
          </p:txBody>
        </p:sp>
      </p:grpSp>
      <p:grpSp>
        <p:nvGrpSpPr>
          <p:cNvPr id="64" name="Group 80"/>
          <p:cNvGrpSpPr>
            <a:grpSpLocks/>
          </p:cNvGrpSpPr>
          <p:nvPr/>
        </p:nvGrpSpPr>
        <p:grpSpPr bwMode="auto">
          <a:xfrm>
            <a:off x="7026543" y="1331894"/>
            <a:ext cx="1056217" cy="454519"/>
            <a:chOff x="1882" y="1117"/>
            <a:chExt cx="499" cy="383"/>
          </a:xfrm>
        </p:grpSpPr>
        <p:pic>
          <p:nvPicPr>
            <p:cNvPr id="65" name="Picture 81" descr="20元件3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882" y="1117"/>
              <a:ext cx="453" cy="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Text Box 60"/>
            <p:cNvSpPr txBox="1">
              <a:spLocks noChangeArrowheads="1"/>
            </p:cNvSpPr>
            <p:nvPr/>
          </p:nvSpPr>
          <p:spPr bwMode="auto">
            <a:xfrm>
              <a:off x="1927" y="1274"/>
              <a:ext cx="454" cy="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000" b="1" dirty="0"/>
                <a:t>成本中心</a:t>
              </a:r>
              <a:endParaRPr kumimoji="1" lang="zh-CN" altLang="en-US" sz="1000" b="1" dirty="0">
                <a:effectLst/>
              </a:endParaRPr>
            </a:p>
          </p:txBody>
        </p:sp>
      </p:grpSp>
      <p:sp>
        <p:nvSpPr>
          <p:cNvPr id="67" name="雲朵形 249"/>
          <p:cNvSpPr/>
          <p:nvPr/>
        </p:nvSpPr>
        <p:spPr>
          <a:xfrm>
            <a:off x="5737335" y="4196852"/>
            <a:ext cx="1916790" cy="1010551"/>
          </a:xfrm>
          <a:prstGeom prst="cloud">
            <a:avLst/>
          </a:prstGeom>
          <a:solidFill>
            <a:srgbClr val="48BBCB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 sz="1200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TextBox 46"/>
          <p:cNvSpPr txBox="1">
            <a:spLocks noChangeArrowheads="1"/>
          </p:cNvSpPr>
          <p:nvPr/>
        </p:nvSpPr>
        <p:spPr bwMode="auto">
          <a:xfrm>
            <a:off x="5575244" y="4492469"/>
            <a:ext cx="27495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</a:rPr>
              <a:t>           一站式业务管控</a:t>
            </a:r>
            <a:endParaRPr lang="en-US" altLang="zh-CN" sz="1200" b="1" dirty="0">
              <a:solidFill>
                <a:schemeClr val="bg1"/>
              </a:solidFill>
            </a:endParaRPr>
          </a:p>
          <a:p>
            <a:r>
              <a:rPr lang="en-US" altLang="zh-CN" sz="1200" b="1" dirty="0">
                <a:solidFill>
                  <a:schemeClr val="bg1"/>
                </a:solidFill>
              </a:rPr>
              <a:t>                        </a:t>
            </a:r>
            <a:r>
              <a:rPr lang="zh-CN" altLang="en-US" sz="1200" b="1" dirty="0">
                <a:solidFill>
                  <a:schemeClr val="bg1"/>
                </a:solidFill>
              </a:rPr>
              <a:t>云平台</a:t>
            </a:r>
          </a:p>
        </p:txBody>
      </p:sp>
      <p:cxnSp>
        <p:nvCxnSpPr>
          <p:cNvPr id="69" name="直接箭头连接符 68"/>
          <p:cNvCxnSpPr>
            <a:cxnSpLocks noChangeShapeType="1"/>
          </p:cNvCxnSpPr>
          <p:nvPr/>
        </p:nvCxnSpPr>
        <p:spPr bwMode="auto">
          <a:xfrm>
            <a:off x="1247221" y="907741"/>
            <a:ext cx="9635319" cy="13648"/>
          </a:xfrm>
          <a:prstGeom prst="straightConnector1">
            <a:avLst/>
          </a:prstGeom>
          <a:noFill/>
          <a:ln w="9525" cap="flat" cmpd="sng">
            <a:solidFill>
              <a:srgbClr val="4A7EBB"/>
            </a:solidFill>
            <a:prstDash val="sysDash"/>
            <a:round/>
            <a:headEnd/>
            <a:tailEnd type="arrow" w="med" len="med"/>
          </a:ln>
          <a:effectLst/>
        </p:spPr>
      </p:cxnSp>
      <p:cxnSp>
        <p:nvCxnSpPr>
          <p:cNvPr id="70" name="直接箭头连接符 69"/>
          <p:cNvCxnSpPr>
            <a:cxnSpLocks noChangeShapeType="1"/>
          </p:cNvCxnSpPr>
          <p:nvPr/>
        </p:nvCxnSpPr>
        <p:spPr bwMode="auto">
          <a:xfrm>
            <a:off x="11291973" y="1057867"/>
            <a:ext cx="54590" cy="3275462"/>
          </a:xfrm>
          <a:prstGeom prst="straightConnector1">
            <a:avLst/>
          </a:prstGeom>
          <a:noFill/>
          <a:ln w="9525" cap="flat" cmpd="sng">
            <a:solidFill>
              <a:srgbClr val="4A7EBB"/>
            </a:solidFill>
            <a:prstDash val="sysDash"/>
            <a:round/>
            <a:headEnd/>
            <a:tailEnd type="arrow" w="med" len="med"/>
          </a:ln>
          <a:effectLst/>
        </p:spPr>
      </p:cxnSp>
      <p:cxnSp>
        <p:nvCxnSpPr>
          <p:cNvPr id="71" name="直接箭头连接符 70"/>
          <p:cNvCxnSpPr>
            <a:cxnSpLocks noChangeShapeType="1"/>
          </p:cNvCxnSpPr>
          <p:nvPr/>
        </p:nvCxnSpPr>
        <p:spPr bwMode="auto">
          <a:xfrm flipH="1" flipV="1">
            <a:off x="1683949" y="4592637"/>
            <a:ext cx="9034818" cy="13648"/>
          </a:xfrm>
          <a:prstGeom prst="straightConnector1">
            <a:avLst/>
          </a:prstGeom>
          <a:noFill/>
          <a:ln w="9525" cap="flat" cmpd="sng">
            <a:solidFill>
              <a:srgbClr val="4A7EBB"/>
            </a:solidFill>
            <a:prstDash val="sysDash"/>
            <a:round/>
            <a:headEnd/>
            <a:tailEnd type="arrow" w="med" len="med"/>
          </a:ln>
          <a:effectLst/>
        </p:spPr>
      </p:cxnSp>
      <p:cxnSp>
        <p:nvCxnSpPr>
          <p:cNvPr id="72" name="直接箭头连接符 71"/>
          <p:cNvCxnSpPr>
            <a:cxnSpLocks noChangeShapeType="1"/>
          </p:cNvCxnSpPr>
          <p:nvPr/>
        </p:nvCxnSpPr>
        <p:spPr bwMode="auto">
          <a:xfrm flipH="1" flipV="1">
            <a:off x="795678" y="1533407"/>
            <a:ext cx="1167" cy="2445081"/>
          </a:xfrm>
          <a:prstGeom prst="straightConnector1">
            <a:avLst/>
          </a:prstGeom>
          <a:noFill/>
          <a:ln w="9525" cap="flat" cmpd="sng">
            <a:solidFill>
              <a:srgbClr val="4A7EBB"/>
            </a:solidFill>
            <a:prstDash val="sysDash"/>
            <a:round/>
            <a:headEnd/>
            <a:tailEnd type="arrow" w="med" len="med"/>
          </a:ln>
          <a:effectLst/>
        </p:spPr>
      </p:cxn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11092247" y="4445284"/>
            <a:ext cx="85936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1200" b="1" dirty="0"/>
              <a:t>物流</a:t>
            </a: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10989733" y="791951"/>
            <a:ext cx="120226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1200" b="1" dirty="0"/>
              <a:t>资金流</a:t>
            </a:r>
          </a:p>
        </p:txBody>
      </p: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496594" y="4194055"/>
            <a:ext cx="1030817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1200" b="1" dirty="0"/>
              <a:t>信息流</a:t>
            </a: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496594" y="1009245"/>
            <a:ext cx="772584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1200" b="1" dirty="0"/>
              <a:t>商流</a:t>
            </a:r>
          </a:p>
        </p:txBody>
      </p:sp>
      <p:grpSp>
        <p:nvGrpSpPr>
          <p:cNvPr id="77" name="Group 231"/>
          <p:cNvGrpSpPr>
            <a:grpSpLocks/>
          </p:cNvGrpSpPr>
          <p:nvPr/>
        </p:nvGrpSpPr>
        <p:grpSpPr bwMode="auto">
          <a:xfrm>
            <a:off x="1896183" y="850588"/>
            <a:ext cx="1316315" cy="589416"/>
            <a:chOff x="1289" y="3447"/>
            <a:chExt cx="693" cy="252"/>
          </a:xfrm>
        </p:grpSpPr>
        <p:sp>
          <p:nvSpPr>
            <p:cNvPr id="78" name="Freeform 232"/>
            <p:cNvSpPr>
              <a:spLocks/>
            </p:cNvSpPr>
            <p:nvPr/>
          </p:nvSpPr>
          <p:spPr bwMode="auto">
            <a:xfrm rot="-317198">
              <a:off x="1289" y="3545"/>
              <a:ext cx="693" cy="152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324" y="264"/>
                </a:cxn>
                <a:cxn ang="0">
                  <a:pos x="882" y="222"/>
                </a:cxn>
                <a:cxn ang="0">
                  <a:pos x="936" y="246"/>
                </a:cxn>
                <a:cxn ang="0">
                  <a:pos x="1212" y="216"/>
                </a:cxn>
                <a:cxn ang="0">
                  <a:pos x="780" y="0"/>
                </a:cxn>
                <a:cxn ang="0">
                  <a:pos x="0" y="48"/>
                </a:cxn>
              </a:cxnLst>
              <a:rect l="0" t="0" r="r" b="b"/>
              <a:pathLst>
                <a:path w="1212" h="264">
                  <a:moveTo>
                    <a:pt x="0" y="48"/>
                  </a:moveTo>
                  <a:lnTo>
                    <a:pt x="324" y="264"/>
                  </a:lnTo>
                  <a:lnTo>
                    <a:pt x="882" y="222"/>
                  </a:lnTo>
                  <a:cubicBezTo>
                    <a:pt x="944" y="247"/>
                    <a:pt x="964" y="246"/>
                    <a:pt x="936" y="246"/>
                  </a:cubicBezTo>
                  <a:lnTo>
                    <a:pt x="1212" y="216"/>
                  </a:lnTo>
                  <a:lnTo>
                    <a:pt x="780" y="0"/>
                  </a:lnTo>
                  <a:lnTo>
                    <a:pt x="0" y="48"/>
                  </a:lnTo>
                  <a:close/>
                </a:path>
              </a:pathLst>
            </a:custGeom>
            <a:gradFill rotWithShape="1">
              <a:gsLst>
                <a:gs pos="0">
                  <a:srgbClr val="EEECE1">
                    <a:gamma/>
                    <a:tint val="63922"/>
                    <a:invGamma/>
                  </a:srgbClr>
                </a:gs>
                <a:gs pos="100000">
                  <a:srgbClr val="EEECE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79" name="Freeform 233"/>
            <p:cNvSpPr>
              <a:spLocks/>
            </p:cNvSpPr>
            <p:nvPr/>
          </p:nvSpPr>
          <p:spPr bwMode="auto">
            <a:xfrm rot="-317198">
              <a:off x="1311" y="3478"/>
              <a:ext cx="596" cy="201"/>
            </a:xfrm>
            <a:custGeom>
              <a:avLst/>
              <a:gdLst>
                <a:gd name="T0" fmla="*/ 1 w 1042"/>
                <a:gd name="T1" fmla="*/ 1 h 352"/>
                <a:gd name="T2" fmla="*/ 1 w 1042"/>
                <a:gd name="T3" fmla="*/ 1 h 352"/>
                <a:gd name="T4" fmla="*/ 1 w 1042"/>
                <a:gd name="T5" fmla="*/ 1 h 352"/>
                <a:gd name="T6" fmla="*/ 1 w 1042"/>
                <a:gd name="T7" fmla="*/ 1 h 352"/>
                <a:gd name="T8" fmla="*/ 1 w 1042"/>
                <a:gd name="T9" fmla="*/ 0 h 352"/>
                <a:gd name="T10" fmla="*/ 0 w 1042"/>
                <a:gd name="T11" fmla="*/ 1 h 352"/>
                <a:gd name="T12" fmla="*/ 1 w 1042"/>
                <a:gd name="T13" fmla="*/ 1 h 3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42"/>
                <a:gd name="T22" fmla="*/ 0 h 352"/>
                <a:gd name="T23" fmla="*/ 1042 w 1042"/>
                <a:gd name="T24" fmla="*/ 352 h 3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42" h="352">
                  <a:moveTo>
                    <a:pt x="3" y="175"/>
                  </a:moveTo>
                  <a:lnTo>
                    <a:pt x="312" y="352"/>
                  </a:lnTo>
                  <a:lnTo>
                    <a:pt x="1026" y="298"/>
                  </a:lnTo>
                  <a:lnTo>
                    <a:pt x="1042" y="140"/>
                  </a:lnTo>
                  <a:lnTo>
                    <a:pt x="694" y="0"/>
                  </a:lnTo>
                  <a:lnTo>
                    <a:pt x="0" y="26"/>
                  </a:lnTo>
                  <a:lnTo>
                    <a:pt x="3" y="175"/>
                  </a:lnTo>
                  <a:close/>
                </a:path>
              </a:pathLst>
            </a:custGeom>
            <a:gradFill rotWithShape="1">
              <a:gsLst>
                <a:gs pos="0">
                  <a:srgbClr val="87ABB3"/>
                </a:gs>
                <a:gs pos="100000">
                  <a:srgbClr val="447B8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80" name="Freeform 234"/>
            <p:cNvSpPr>
              <a:spLocks/>
            </p:cNvSpPr>
            <p:nvPr/>
          </p:nvSpPr>
          <p:spPr bwMode="auto">
            <a:xfrm rot="-317198">
              <a:off x="1315" y="3512"/>
              <a:ext cx="181" cy="187"/>
            </a:xfrm>
            <a:custGeom>
              <a:avLst/>
              <a:gdLst>
                <a:gd name="T0" fmla="*/ 1 w 318"/>
                <a:gd name="T1" fmla="*/ 1 h 326"/>
                <a:gd name="T2" fmla="*/ 1 w 318"/>
                <a:gd name="T3" fmla="*/ 1 h 326"/>
                <a:gd name="T4" fmla="*/ 1 w 318"/>
                <a:gd name="T5" fmla="*/ 1 h 326"/>
                <a:gd name="T6" fmla="*/ 0 w 318"/>
                <a:gd name="T7" fmla="*/ 0 h 326"/>
                <a:gd name="T8" fmla="*/ 1 w 318"/>
                <a:gd name="T9" fmla="*/ 1 h 3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8"/>
                <a:gd name="T16" fmla="*/ 0 h 326"/>
                <a:gd name="T17" fmla="*/ 318 w 318"/>
                <a:gd name="T18" fmla="*/ 326 h 3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8" h="326">
                  <a:moveTo>
                    <a:pt x="1" y="147"/>
                  </a:moveTo>
                  <a:lnTo>
                    <a:pt x="310" y="326"/>
                  </a:lnTo>
                  <a:lnTo>
                    <a:pt x="318" y="140"/>
                  </a:lnTo>
                  <a:lnTo>
                    <a:pt x="0" y="0"/>
                  </a:lnTo>
                  <a:lnTo>
                    <a:pt x="1" y="147"/>
                  </a:lnTo>
                  <a:close/>
                </a:path>
              </a:pathLst>
            </a:custGeom>
            <a:gradFill rotWithShape="1">
              <a:gsLst>
                <a:gs pos="0">
                  <a:srgbClr val="8ABAC5"/>
                </a:gs>
                <a:gs pos="100000">
                  <a:srgbClr val="74AD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81" name="Freeform 235"/>
            <p:cNvSpPr>
              <a:spLocks/>
            </p:cNvSpPr>
            <p:nvPr/>
          </p:nvSpPr>
          <p:spPr bwMode="auto">
            <a:xfrm rot="-317198">
              <a:off x="1307" y="3477"/>
              <a:ext cx="588" cy="98"/>
            </a:xfrm>
            <a:custGeom>
              <a:avLst/>
              <a:gdLst/>
              <a:ahLst/>
              <a:cxnLst>
                <a:cxn ang="0">
                  <a:pos x="318" y="172"/>
                </a:cxn>
                <a:cxn ang="0">
                  <a:pos x="1042" y="142"/>
                </a:cxn>
                <a:cxn ang="0">
                  <a:pos x="692" y="0"/>
                </a:cxn>
                <a:cxn ang="0">
                  <a:pos x="0" y="26"/>
                </a:cxn>
                <a:cxn ang="0">
                  <a:pos x="318" y="172"/>
                </a:cxn>
              </a:cxnLst>
              <a:rect l="0" t="0" r="r" b="b"/>
              <a:pathLst>
                <a:path w="1042" h="172">
                  <a:moveTo>
                    <a:pt x="318" y="172"/>
                  </a:moveTo>
                  <a:lnTo>
                    <a:pt x="1042" y="142"/>
                  </a:lnTo>
                  <a:lnTo>
                    <a:pt x="692" y="0"/>
                  </a:lnTo>
                  <a:lnTo>
                    <a:pt x="0" y="26"/>
                  </a:lnTo>
                  <a:lnTo>
                    <a:pt x="318" y="172"/>
                  </a:lnTo>
                  <a:close/>
                </a:path>
              </a:pathLst>
            </a:custGeom>
            <a:gradFill rotWithShape="1">
              <a:gsLst>
                <a:gs pos="0">
                  <a:srgbClr val="EEECE1"/>
                </a:gs>
                <a:gs pos="100000">
                  <a:srgbClr val="EEECE1">
                    <a:gamma/>
                    <a:shade val="66275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2" name="Freeform 236"/>
            <p:cNvSpPr>
              <a:spLocks/>
            </p:cNvSpPr>
            <p:nvPr/>
          </p:nvSpPr>
          <p:spPr bwMode="auto">
            <a:xfrm rot="-317198">
              <a:off x="1325" y="3482"/>
              <a:ext cx="554" cy="88"/>
            </a:xfrm>
            <a:custGeom>
              <a:avLst/>
              <a:gdLst>
                <a:gd name="T0" fmla="*/ 1 w 968"/>
                <a:gd name="T1" fmla="*/ 1 h 154"/>
                <a:gd name="T2" fmla="*/ 1 w 968"/>
                <a:gd name="T3" fmla="*/ 1 h 154"/>
                <a:gd name="T4" fmla="*/ 1 w 968"/>
                <a:gd name="T5" fmla="*/ 0 h 154"/>
                <a:gd name="T6" fmla="*/ 0 w 968"/>
                <a:gd name="T7" fmla="*/ 1 h 154"/>
                <a:gd name="T8" fmla="*/ 1 w 968"/>
                <a:gd name="T9" fmla="*/ 1 h 1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8"/>
                <a:gd name="T16" fmla="*/ 0 h 154"/>
                <a:gd name="T17" fmla="*/ 968 w 968"/>
                <a:gd name="T18" fmla="*/ 154 h 1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8" h="154">
                  <a:moveTo>
                    <a:pt x="290" y="154"/>
                  </a:moveTo>
                  <a:lnTo>
                    <a:pt x="968" y="126"/>
                  </a:lnTo>
                  <a:lnTo>
                    <a:pt x="656" y="0"/>
                  </a:lnTo>
                  <a:lnTo>
                    <a:pt x="0" y="22"/>
                  </a:lnTo>
                  <a:lnTo>
                    <a:pt x="290" y="154"/>
                  </a:lnTo>
                  <a:close/>
                </a:path>
              </a:pathLst>
            </a:custGeom>
            <a:gradFill rotWithShape="1">
              <a:gsLst>
                <a:gs pos="0">
                  <a:srgbClr val="969696"/>
                </a:gs>
                <a:gs pos="100000">
                  <a:srgbClr val="727272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83" name="Freeform 237"/>
            <p:cNvSpPr>
              <a:spLocks/>
            </p:cNvSpPr>
            <p:nvPr/>
          </p:nvSpPr>
          <p:spPr bwMode="auto">
            <a:xfrm rot="-317198">
              <a:off x="1360" y="3456"/>
              <a:ext cx="69" cy="211"/>
            </a:xfrm>
            <a:custGeom>
              <a:avLst/>
              <a:gdLst>
                <a:gd name="T0" fmla="*/ 0 w 122"/>
                <a:gd name="T1" fmla="*/ 1 h 369"/>
                <a:gd name="T2" fmla="*/ 1 w 122"/>
                <a:gd name="T3" fmla="*/ 0 h 369"/>
                <a:gd name="T4" fmla="*/ 1 w 122"/>
                <a:gd name="T5" fmla="*/ 1 h 369"/>
                <a:gd name="T6" fmla="*/ 1 w 122"/>
                <a:gd name="T7" fmla="*/ 1 h 369"/>
                <a:gd name="T8" fmla="*/ 1 w 122"/>
                <a:gd name="T9" fmla="*/ 1 h 369"/>
                <a:gd name="T10" fmla="*/ 1 w 122"/>
                <a:gd name="T11" fmla="*/ 1 h 369"/>
                <a:gd name="T12" fmla="*/ 0 w 122"/>
                <a:gd name="T13" fmla="*/ 1 h 3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2"/>
                <a:gd name="T22" fmla="*/ 0 h 369"/>
                <a:gd name="T23" fmla="*/ 122 w 122"/>
                <a:gd name="T24" fmla="*/ 369 h 36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2" h="369">
                  <a:moveTo>
                    <a:pt x="0" y="11"/>
                  </a:moveTo>
                  <a:lnTo>
                    <a:pt x="64" y="0"/>
                  </a:lnTo>
                  <a:lnTo>
                    <a:pt x="122" y="59"/>
                  </a:lnTo>
                  <a:lnTo>
                    <a:pt x="118" y="181"/>
                  </a:lnTo>
                  <a:lnTo>
                    <a:pt x="112" y="369"/>
                  </a:lnTo>
                  <a:lnTo>
                    <a:pt x="2" y="303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74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84" name="Freeform 238"/>
            <p:cNvSpPr>
              <a:spLocks/>
            </p:cNvSpPr>
            <p:nvPr/>
          </p:nvSpPr>
          <p:spPr bwMode="auto">
            <a:xfrm rot="-317198">
              <a:off x="1423" y="3474"/>
              <a:ext cx="103" cy="82"/>
            </a:xfrm>
            <a:custGeom>
              <a:avLst/>
              <a:gdLst>
                <a:gd name="T0" fmla="*/ 1 w 180"/>
                <a:gd name="T1" fmla="*/ 1 h 144"/>
                <a:gd name="T2" fmla="*/ 1 w 180"/>
                <a:gd name="T3" fmla="*/ 1 h 144"/>
                <a:gd name="T4" fmla="*/ 1 w 180"/>
                <a:gd name="T5" fmla="*/ 0 h 144"/>
                <a:gd name="T6" fmla="*/ 1 w 180"/>
                <a:gd name="T7" fmla="*/ 1 h 144"/>
                <a:gd name="T8" fmla="*/ 0 w 180"/>
                <a:gd name="T9" fmla="*/ 1 h 144"/>
                <a:gd name="T10" fmla="*/ 1 w 180"/>
                <a:gd name="T11" fmla="*/ 1 h 144"/>
                <a:gd name="T12" fmla="*/ 1 w 180"/>
                <a:gd name="T13" fmla="*/ 1 h 1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0"/>
                <a:gd name="T22" fmla="*/ 0 h 144"/>
                <a:gd name="T23" fmla="*/ 180 w 180"/>
                <a:gd name="T24" fmla="*/ 144 h 14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0" h="144">
                  <a:moveTo>
                    <a:pt x="26" y="144"/>
                  </a:moveTo>
                  <a:lnTo>
                    <a:pt x="178" y="138"/>
                  </a:lnTo>
                  <a:lnTo>
                    <a:pt x="180" y="0"/>
                  </a:lnTo>
                  <a:lnTo>
                    <a:pt x="2" y="10"/>
                  </a:lnTo>
                  <a:lnTo>
                    <a:pt x="0" y="142"/>
                  </a:lnTo>
                  <a:lnTo>
                    <a:pt x="14" y="142"/>
                  </a:lnTo>
                  <a:lnTo>
                    <a:pt x="26" y="144"/>
                  </a:lnTo>
                  <a:close/>
                </a:path>
              </a:pathLst>
            </a:custGeom>
            <a:gradFill rotWithShape="1">
              <a:gsLst>
                <a:gs pos="0">
                  <a:srgbClr val="749DA7"/>
                </a:gs>
                <a:gs pos="100000">
                  <a:srgbClr val="447B8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85" name="Freeform 239"/>
            <p:cNvSpPr>
              <a:spLocks/>
            </p:cNvSpPr>
            <p:nvPr/>
          </p:nvSpPr>
          <p:spPr bwMode="auto">
            <a:xfrm rot="-317198">
              <a:off x="1344" y="3447"/>
              <a:ext cx="189" cy="40"/>
            </a:xfrm>
            <a:custGeom>
              <a:avLst/>
              <a:gdLst/>
              <a:ahLst/>
              <a:cxnLst>
                <a:cxn ang="0">
                  <a:pos x="2" y="24"/>
                </a:cxn>
                <a:cxn ang="0">
                  <a:pos x="68" y="12"/>
                </a:cxn>
                <a:cxn ang="0">
                  <a:pos x="134" y="70"/>
                </a:cxn>
                <a:cxn ang="0">
                  <a:pos x="330" y="62"/>
                </a:cxn>
                <a:cxn ang="0">
                  <a:pos x="242" y="0"/>
                </a:cxn>
                <a:cxn ang="0">
                  <a:pos x="68" y="4"/>
                </a:cxn>
                <a:cxn ang="0">
                  <a:pos x="0" y="18"/>
                </a:cxn>
                <a:cxn ang="0">
                  <a:pos x="2" y="24"/>
                </a:cxn>
              </a:cxnLst>
              <a:rect l="0" t="0" r="r" b="b"/>
              <a:pathLst>
                <a:path w="330" h="70">
                  <a:moveTo>
                    <a:pt x="2" y="24"/>
                  </a:moveTo>
                  <a:lnTo>
                    <a:pt x="68" y="12"/>
                  </a:lnTo>
                  <a:lnTo>
                    <a:pt x="134" y="70"/>
                  </a:lnTo>
                  <a:lnTo>
                    <a:pt x="330" y="62"/>
                  </a:lnTo>
                  <a:lnTo>
                    <a:pt x="242" y="0"/>
                  </a:lnTo>
                  <a:lnTo>
                    <a:pt x="68" y="4"/>
                  </a:lnTo>
                  <a:lnTo>
                    <a:pt x="0" y="18"/>
                  </a:lnTo>
                  <a:lnTo>
                    <a:pt x="2" y="24"/>
                  </a:lnTo>
                  <a:close/>
                </a:path>
              </a:pathLst>
            </a:custGeom>
            <a:gradFill rotWithShape="1">
              <a:gsLst>
                <a:gs pos="0">
                  <a:srgbClr val="EEECE1"/>
                </a:gs>
                <a:gs pos="100000">
                  <a:srgbClr val="EEECE1">
                    <a:gamma/>
                    <a:shade val="82353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86" name="Freeform 240"/>
            <p:cNvSpPr>
              <a:spLocks/>
            </p:cNvSpPr>
            <p:nvPr/>
          </p:nvSpPr>
          <p:spPr bwMode="auto">
            <a:xfrm rot="-317198">
              <a:off x="1497" y="3644"/>
              <a:ext cx="314" cy="31"/>
            </a:xfrm>
            <a:custGeom>
              <a:avLst/>
              <a:gdLst>
                <a:gd name="T0" fmla="*/ 0 w 548"/>
                <a:gd name="T1" fmla="*/ 1 h 56"/>
                <a:gd name="T2" fmla="*/ 1 w 548"/>
                <a:gd name="T3" fmla="*/ 1 h 56"/>
                <a:gd name="T4" fmla="*/ 1 w 548"/>
                <a:gd name="T5" fmla="*/ 0 h 56"/>
                <a:gd name="T6" fmla="*/ 1 w 548"/>
                <a:gd name="T7" fmla="*/ 1 h 56"/>
                <a:gd name="T8" fmla="*/ 0 w 548"/>
                <a:gd name="T9" fmla="*/ 1 h 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48"/>
                <a:gd name="T16" fmla="*/ 0 h 56"/>
                <a:gd name="T17" fmla="*/ 548 w 548"/>
                <a:gd name="T18" fmla="*/ 56 h 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48" h="56">
                  <a:moveTo>
                    <a:pt x="0" y="56"/>
                  </a:moveTo>
                  <a:lnTo>
                    <a:pt x="546" y="14"/>
                  </a:lnTo>
                  <a:lnTo>
                    <a:pt x="548" y="0"/>
                  </a:lnTo>
                  <a:lnTo>
                    <a:pt x="2" y="39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3B6A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87" name="Freeform 241"/>
            <p:cNvSpPr>
              <a:spLocks/>
            </p:cNvSpPr>
            <p:nvPr/>
          </p:nvSpPr>
          <p:spPr bwMode="auto">
            <a:xfrm rot="-317198">
              <a:off x="1804" y="3543"/>
              <a:ext cx="29" cy="108"/>
            </a:xfrm>
            <a:custGeom>
              <a:avLst/>
              <a:gdLst>
                <a:gd name="T0" fmla="*/ 1 w 50"/>
                <a:gd name="T1" fmla="*/ 1 h 190"/>
                <a:gd name="T2" fmla="*/ 1 w 50"/>
                <a:gd name="T3" fmla="*/ 1 h 190"/>
                <a:gd name="T4" fmla="*/ 0 w 50"/>
                <a:gd name="T5" fmla="*/ 1 h 190"/>
                <a:gd name="T6" fmla="*/ 1 w 50"/>
                <a:gd name="T7" fmla="*/ 0 h 190"/>
                <a:gd name="T8" fmla="*/ 1 w 50"/>
                <a:gd name="T9" fmla="*/ 1 h 1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"/>
                <a:gd name="T16" fmla="*/ 0 h 190"/>
                <a:gd name="T17" fmla="*/ 50 w 50"/>
                <a:gd name="T18" fmla="*/ 190 h 1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" h="190">
                  <a:moveTo>
                    <a:pt x="50" y="20"/>
                  </a:moveTo>
                  <a:lnTo>
                    <a:pt x="40" y="190"/>
                  </a:lnTo>
                  <a:lnTo>
                    <a:pt x="0" y="162"/>
                  </a:lnTo>
                  <a:lnTo>
                    <a:pt x="6" y="0"/>
                  </a:lnTo>
                  <a:lnTo>
                    <a:pt x="50" y="20"/>
                  </a:lnTo>
                  <a:close/>
                </a:path>
              </a:pathLst>
            </a:custGeom>
            <a:solidFill>
              <a:srgbClr val="74AD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88" name="Freeform 242"/>
            <p:cNvSpPr>
              <a:spLocks/>
            </p:cNvSpPr>
            <p:nvPr/>
          </p:nvSpPr>
          <p:spPr bwMode="auto">
            <a:xfrm rot="-317198">
              <a:off x="1827" y="3543"/>
              <a:ext cx="108" cy="102"/>
            </a:xfrm>
            <a:custGeom>
              <a:avLst/>
              <a:gdLst>
                <a:gd name="T0" fmla="*/ 1 w 190"/>
                <a:gd name="T1" fmla="*/ 1 h 178"/>
                <a:gd name="T2" fmla="*/ 1 w 190"/>
                <a:gd name="T3" fmla="*/ 0 h 178"/>
                <a:gd name="T4" fmla="*/ 1 w 190"/>
                <a:gd name="T5" fmla="*/ 1 h 178"/>
                <a:gd name="T6" fmla="*/ 0 w 190"/>
                <a:gd name="T7" fmla="*/ 1 h 178"/>
                <a:gd name="T8" fmla="*/ 1 w 190"/>
                <a:gd name="T9" fmla="*/ 1 h 1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0"/>
                <a:gd name="T16" fmla="*/ 0 h 178"/>
                <a:gd name="T17" fmla="*/ 190 w 190"/>
                <a:gd name="T18" fmla="*/ 178 h 17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0" h="178">
                  <a:moveTo>
                    <a:pt x="172" y="161"/>
                  </a:moveTo>
                  <a:lnTo>
                    <a:pt x="190" y="0"/>
                  </a:lnTo>
                  <a:lnTo>
                    <a:pt x="12" y="10"/>
                  </a:lnTo>
                  <a:lnTo>
                    <a:pt x="0" y="178"/>
                  </a:lnTo>
                  <a:lnTo>
                    <a:pt x="172" y="161"/>
                  </a:lnTo>
                  <a:close/>
                </a:path>
              </a:pathLst>
            </a:custGeom>
            <a:gradFill rotWithShape="1">
              <a:gsLst>
                <a:gs pos="0">
                  <a:srgbClr val="749DA7"/>
                </a:gs>
                <a:gs pos="100000">
                  <a:srgbClr val="447B8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89" name="Freeform 243"/>
            <p:cNvSpPr>
              <a:spLocks/>
            </p:cNvSpPr>
            <p:nvPr/>
          </p:nvSpPr>
          <p:spPr bwMode="auto">
            <a:xfrm rot="-317198">
              <a:off x="1804" y="3533"/>
              <a:ext cx="128" cy="18"/>
            </a:xfrm>
            <a:custGeom>
              <a:avLst/>
              <a:gdLst>
                <a:gd name="T0" fmla="*/ 0 w 224"/>
                <a:gd name="T1" fmla="*/ 1 h 32"/>
                <a:gd name="T2" fmla="*/ 1 w 224"/>
                <a:gd name="T3" fmla="*/ 1 h 32"/>
                <a:gd name="T4" fmla="*/ 1 w 224"/>
                <a:gd name="T5" fmla="*/ 1 h 32"/>
                <a:gd name="T6" fmla="*/ 1 w 224"/>
                <a:gd name="T7" fmla="*/ 0 h 32"/>
                <a:gd name="T8" fmla="*/ 1 w 224"/>
                <a:gd name="T9" fmla="*/ 1 h 32"/>
                <a:gd name="T10" fmla="*/ 0 w 224"/>
                <a:gd name="T11" fmla="*/ 1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24"/>
                <a:gd name="T19" fmla="*/ 0 h 32"/>
                <a:gd name="T20" fmla="*/ 224 w 224"/>
                <a:gd name="T21" fmla="*/ 32 h 3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24" h="32">
                  <a:moveTo>
                    <a:pt x="0" y="10"/>
                  </a:moveTo>
                  <a:lnTo>
                    <a:pt x="42" y="32"/>
                  </a:lnTo>
                  <a:lnTo>
                    <a:pt x="224" y="24"/>
                  </a:lnTo>
                  <a:lnTo>
                    <a:pt x="176" y="0"/>
                  </a:lnTo>
                  <a:lnTo>
                    <a:pt x="2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90" name="Freeform 244"/>
            <p:cNvSpPr>
              <a:spLocks/>
            </p:cNvSpPr>
            <p:nvPr/>
          </p:nvSpPr>
          <p:spPr bwMode="auto">
            <a:xfrm rot="-317198">
              <a:off x="1526" y="3645"/>
              <a:ext cx="27" cy="29"/>
            </a:xfrm>
            <a:custGeom>
              <a:avLst/>
              <a:gdLst>
                <a:gd name="T0" fmla="*/ 0 w 48"/>
                <a:gd name="T1" fmla="*/ 1 h 51"/>
                <a:gd name="T2" fmla="*/ 1 w 48"/>
                <a:gd name="T3" fmla="*/ 1 h 51"/>
                <a:gd name="T4" fmla="*/ 1 w 48"/>
                <a:gd name="T5" fmla="*/ 0 h 51"/>
                <a:gd name="T6" fmla="*/ 1 w 48"/>
                <a:gd name="T7" fmla="*/ 1 h 51"/>
                <a:gd name="T8" fmla="*/ 0 w 48"/>
                <a:gd name="T9" fmla="*/ 1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1"/>
                <a:gd name="T17" fmla="*/ 48 w 48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1">
                  <a:moveTo>
                    <a:pt x="0" y="51"/>
                  </a:moveTo>
                  <a:lnTo>
                    <a:pt x="45" y="48"/>
                  </a:lnTo>
                  <a:lnTo>
                    <a:pt x="48" y="0"/>
                  </a:lnTo>
                  <a:lnTo>
                    <a:pt x="3" y="3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91" name="Freeform 245"/>
            <p:cNvSpPr>
              <a:spLocks/>
            </p:cNvSpPr>
            <p:nvPr/>
          </p:nvSpPr>
          <p:spPr bwMode="auto">
            <a:xfrm rot="-317198">
              <a:off x="1581" y="3636"/>
              <a:ext cx="27" cy="30"/>
            </a:xfrm>
            <a:custGeom>
              <a:avLst/>
              <a:gdLst>
                <a:gd name="T0" fmla="*/ 0 w 48"/>
                <a:gd name="T1" fmla="*/ 1 h 51"/>
                <a:gd name="T2" fmla="*/ 1 w 48"/>
                <a:gd name="T3" fmla="*/ 1 h 51"/>
                <a:gd name="T4" fmla="*/ 1 w 48"/>
                <a:gd name="T5" fmla="*/ 0 h 51"/>
                <a:gd name="T6" fmla="*/ 1 w 48"/>
                <a:gd name="T7" fmla="*/ 1 h 51"/>
                <a:gd name="T8" fmla="*/ 0 w 48"/>
                <a:gd name="T9" fmla="*/ 1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1"/>
                <a:gd name="T17" fmla="*/ 48 w 48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1">
                  <a:moveTo>
                    <a:pt x="0" y="51"/>
                  </a:moveTo>
                  <a:lnTo>
                    <a:pt x="45" y="48"/>
                  </a:lnTo>
                  <a:lnTo>
                    <a:pt x="48" y="0"/>
                  </a:lnTo>
                  <a:lnTo>
                    <a:pt x="3" y="3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92" name="Freeform 246"/>
            <p:cNvSpPr>
              <a:spLocks/>
            </p:cNvSpPr>
            <p:nvPr/>
          </p:nvSpPr>
          <p:spPr bwMode="auto">
            <a:xfrm rot="-317198">
              <a:off x="1634" y="3628"/>
              <a:ext cx="28" cy="28"/>
            </a:xfrm>
            <a:custGeom>
              <a:avLst/>
              <a:gdLst>
                <a:gd name="T0" fmla="*/ 0 w 48"/>
                <a:gd name="T1" fmla="*/ 1 h 51"/>
                <a:gd name="T2" fmla="*/ 1 w 48"/>
                <a:gd name="T3" fmla="*/ 1 h 51"/>
                <a:gd name="T4" fmla="*/ 1 w 48"/>
                <a:gd name="T5" fmla="*/ 0 h 51"/>
                <a:gd name="T6" fmla="*/ 1 w 48"/>
                <a:gd name="T7" fmla="*/ 1 h 51"/>
                <a:gd name="T8" fmla="*/ 0 w 48"/>
                <a:gd name="T9" fmla="*/ 1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1"/>
                <a:gd name="T17" fmla="*/ 48 w 48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1">
                  <a:moveTo>
                    <a:pt x="0" y="51"/>
                  </a:moveTo>
                  <a:lnTo>
                    <a:pt x="45" y="48"/>
                  </a:lnTo>
                  <a:lnTo>
                    <a:pt x="48" y="0"/>
                  </a:lnTo>
                  <a:lnTo>
                    <a:pt x="3" y="3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93" name="Freeform 247"/>
            <p:cNvSpPr>
              <a:spLocks/>
            </p:cNvSpPr>
            <p:nvPr/>
          </p:nvSpPr>
          <p:spPr bwMode="auto">
            <a:xfrm rot="-317198">
              <a:off x="1689" y="3618"/>
              <a:ext cx="27" cy="30"/>
            </a:xfrm>
            <a:custGeom>
              <a:avLst/>
              <a:gdLst>
                <a:gd name="T0" fmla="*/ 0 w 48"/>
                <a:gd name="T1" fmla="*/ 1 h 51"/>
                <a:gd name="T2" fmla="*/ 1 w 48"/>
                <a:gd name="T3" fmla="*/ 1 h 51"/>
                <a:gd name="T4" fmla="*/ 1 w 48"/>
                <a:gd name="T5" fmla="*/ 0 h 51"/>
                <a:gd name="T6" fmla="*/ 1 w 48"/>
                <a:gd name="T7" fmla="*/ 1 h 51"/>
                <a:gd name="T8" fmla="*/ 0 w 48"/>
                <a:gd name="T9" fmla="*/ 1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8"/>
                <a:gd name="T16" fmla="*/ 0 h 51"/>
                <a:gd name="T17" fmla="*/ 48 w 48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8" h="51">
                  <a:moveTo>
                    <a:pt x="0" y="51"/>
                  </a:moveTo>
                  <a:lnTo>
                    <a:pt x="45" y="48"/>
                  </a:lnTo>
                  <a:lnTo>
                    <a:pt x="48" y="0"/>
                  </a:lnTo>
                  <a:lnTo>
                    <a:pt x="3" y="3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94" name="Freeform 248"/>
            <p:cNvSpPr>
              <a:spLocks/>
            </p:cNvSpPr>
            <p:nvPr/>
          </p:nvSpPr>
          <p:spPr bwMode="auto">
            <a:xfrm rot="-317198">
              <a:off x="1743" y="3611"/>
              <a:ext cx="26" cy="27"/>
            </a:xfrm>
            <a:custGeom>
              <a:avLst/>
              <a:gdLst>
                <a:gd name="T0" fmla="*/ 0 w 45"/>
                <a:gd name="T1" fmla="*/ 1 h 48"/>
                <a:gd name="T2" fmla="*/ 1 w 45"/>
                <a:gd name="T3" fmla="*/ 1 h 48"/>
                <a:gd name="T4" fmla="*/ 1 w 45"/>
                <a:gd name="T5" fmla="*/ 0 h 48"/>
                <a:gd name="T6" fmla="*/ 1 w 45"/>
                <a:gd name="T7" fmla="*/ 1 h 48"/>
                <a:gd name="T8" fmla="*/ 0 w 45"/>
                <a:gd name="T9" fmla="*/ 1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48"/>
                <a:gd name="T17" fmla="*/ 45 w 45"/>
                <a:gd name="T18" fmla="*/ 48 h 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48">
                  <a:moveTo>
                    <a:pt x="0" y="48"/>
                  </a:moveTo>
                  <a:lnTo>
                    <a:pt x="43" y="45"/>
                  </a:lnTo>
                  <a:lnTo>
                    <a:pt x="45" y="0"/>
                  </a:lnTo>
                  <a:lnTo>
                    <a:pt x="3" y="3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95" name="Freeform 249"/>
            <p:cNvSpPr>
              <a:spLocks/>
            </p:cNvSpPr>
            <p:nvPr/>
          </p:nvSpPr>
          <p:spPr bwMode="auto">
            <a:xfrm rot="-317198">
              <a:off x="1839" y="3564"/>
              <a:ext cx="38" cy="8"/>
            </a:xfrm>
            <a:custGeom>
              <a:avLst/>
              <a:gdLst>
                <a:gd name="T0" fmla="*/ 0 w 65"/>
                <a:gd name="T1" fmla="*/ 1 h 14"/>
                <a:gd name="T2" fmla="*/ 1 w 65"/>
                <a:gd name="T3" fmla="*/ 1 h 14"/>
                <a:gd name="T4" fmla="*/ 1 w 65"/>
                <a:gd name="T5" fmla="*/ 0 h 14"/>
                <a:gd name="T6" fmla="*/ 0 w 65"/>
                <a:gd name="T7" fmla="*/ 1 h 14"/>
                <a:gd name="T8" fmla="*/ 0 w 65"/>
                <a:gd name="T9" fmla="*/ 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14"/>
                <a:gd name="T17" fmla="*/ 65 w 65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14">
                  <a:moveTo>
                    <a:pt x="0" y="14"/>
                  </a:moveTo>
                  <a:lnTo>
                    <a:pt x="65" y="12"/>
                  </a:lnTo>
                  <a:lnTo>
                    <a:pt x="65" y="0"/>
                  </a:lnTo>
                  <a:lnTo>
                    <a:pt x="0" y="1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96" name="Freeform 250"/>
            <p:cNvSpPr>
              <a:spLocks/>
            </p:cNvSpPr>
            <p:nvPr/>
          </p:nvSpPr>
          <p:spPr bwMode="auto">
            <a:xfrm rot="-317198">
              <a:off x="1885" y="3559"/>
              <a:ext cx="38" cy="7"/>
            </a:xfrm>
            <a:custGeom>
              <a:avLst/>
              <a:gdLst>
                <a:gd name="T0" fmla="*/ 0 w 65"/>
                <a:gd name="T1" fmla="*/ 1 h 14"/>
                <a:gd name="T2" fmla="*/ 1 w 65"/>
                <a:gd name="T3" fmla="*/ 1 h 14"/>
                <a:gd name="T4" fmla="*/ 1 w 65"/>
                <a:gd name="T5" fmla="*/ 0 h 14"/>
                <a:gd name="T6" fmla="*/ 0 w 65"/>
                <a:gd name="T7" fmla="*/ 1 h 14"/>
                <a:gd name="T8" fmla="*/ 0 w 65"/>
                <a:gd name="T9" fmla="*/ 1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5"/>
                <a:gd name="T16" fmla="*/ 0 h 14"/>
                <a:gd name="T17" fmla="*/ 65 w 65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5" h="14">
                  <a:moveTo>
                    <a:pt x="0" y="14"/>
                  </a:moveTo>
                  <a:lnTo>
                    <a:pt x="65" y="12"/>
                  </a:lnTo>
                  <a:lnTo>
                    <a:pt x="65" y="0"/>
                  </a:lnTo>
                  <a:lnTo>
                    <a:pt x="0" y="1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97" name="Freeform 251"/>
            <p:cNvSpPr>
              <a:spLocks/>
            </p:cNvSpPr>
            <p:nvPr/>
          </p:nvSpPr>
          <p:spPr bwMode="auto">
            <a:xfrm rot="-317198">
              <a:off x="1507" y="3567"/>
              <a:ext cx="289" cy="18"/>
            </a:xfrm>
            <a:custGeom>
              <a:avLst/>
              <a:gdLst>
                <a:gd name="T0" fmla="*/ 1 w 506"/>
                <a:gd name="T1" fmla="*/ 0 h 31"/>
                <a:gd name="T2" fmla="*/ 1 w 506"/>
                <a:gd name="T3" fmla="*/ 1 h 31"/>
                <a:gd name="T4" fmla="*/ 0 w 506"/>
                <a:gd name="T5" fmla="*/ 1 h 31"/>
                <a:gd name="T6" fmla="*/ 0 w 506"/>
                <a:gd name="T7" fmla="*/ 1 h 31"/>
                <a:gd name="T8" fmla="*/ 1 w 506"/>
                <a:gd name="T9" fmla="*/ 0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06"/>
                <a:gd name="T16" fmla="*/ 0 h 31"/>
                <a:gd name="T17" fmla="*/ 506 w 506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06" h="31">
                  <a:moveTo>
                    <a:pt x="506" y="0"/>
                  </a:moveTo>
                  <a:lnTo>
                    <a:pt x="506" y="9"/>
                  </a:lnTo>
                  <a:lnTo>
                    <a:pt x="0" y="31"/>
                  </a:lnTo>
                  <a:lnTo>
                    <a:pt x="0" y="21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98" name="Freeform 252"/>
            <p:cNvSpPr>
              <a:spLocks/>
            </p:cNvSpPr>
            <p:nvPr/>
          </p:nvSpPr>
          <p:spPr bwMode="auto">
            <a:xfrm rot="-317198">
              <a:off x="1452" y="3493"/>
              <a:ext cx="49" cy="67"/>
            </a:xfrm>
            <a:custGeom>
              <a:avLst/>
              <a:gdLst>
                <a:gd name="T0" fmla="*/ 1 w 86"/>
                <a:gd name="T1" fmla="*/ 1 h 117"/>
                <a:gd name="T2" fmla="*/ 1 w 86"/>
                <a:gd name="T3" fmla="*/ 1 h 117"/>
                <a:gd name="T4" fmla="*/ 1 w 86"/>
                <a:gd name="T5" fmla="*/ 1 h 117"/>
                <a:gd name="T6" fmla="*/ 1 w 86"/>
                <a:gd name="T7" fmla="*/ 1 h 117"/>
                <a:gd name="T8" fmla="*/ 1 w 86"/>
                <a:gd name="T9" fmla="*/ 1 h 117"/>
                <a:gd name="T10" fmla="*/ 1 w 86"/>
                <a:gd name="T11" fmla="*/ 1 h 117"/>
                <a:gd name="T12" fmla="*/ 1 w 86"/>
                <a:gd name="T13" fmla="*/ 1 h 117"/>
                <a:gd name="T14" fmla="*/ 1 w 86"/>
                <a:gd name="T15" fmla="*/ 1 h 117"/>
                <a:gd name="T16" fmla="*/ 1 w 86"/>
                <a:gd name="T17" fmla="*/ 1 h 117"/>
                <a:gd name="T18" fmla="*/ 1 w 86"/>
                <a:gd name="T19" fmla="*/ 1 h 117"/>
                <a:gd name="T20" fmla="*/ 1 w 86"/>
                <a:gd name="T21" fmla="*/ 1 h 117"/>
                <a:gd name="T22" fmla="*/ 1 w 86"/>
                <a:gd name="T23" fmla="*/ 1 h 117"/>
                <a:gd name="T24" fmla="*/ 1 w 86"/>
                <a:gd name="T25" fmla="*/ 1 h 117"/>
                <a:gd name="T26" fmla="*/ 1 w 86"/>
                <a:gd name="T27" fmla="*/ 1 h 117"/>
                <a:gd name="T28" fmla="*/ 1 w 86"/>
                <a:gd name="T29" fmla="*/ 1 h 117"/>
                <a:gd name="T30" fmla="*/ 1 w 86"/>
                <a:gd name="T31" fmla="*/ 1 h 117"/>
                <a:gd name="T32" fmla="*/ 1 w 86"/>
                <a:gd name="T33" fmla="*/ 1 h 117"/>
                <a:gd name="T34" fmla="*/ 1 w 86"/>
                <a:gd name="T35" fmla="*/ 0 h 117"/>
                <a:gd name="T36" fmla="*/ 1 w 86"/>
                <a:gd name="T37" fmla="*/ 1 h 117"/>
                <a:gd name="T38" fmla="*/ 1 w 86"/>
                <a:gd name="T39" fmla="*/ 1 h 117"/>
                <a:gd name="T40" fmla="*/ 1 w 86"/>
                <a:gd name="T41" fmla="*/ 1 h 11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6"/>
                <a:gd name="T64" fmla="*/ 0 h 117"/>
                <a:gd name="T65" fmla="*/ 86 w 86"/>
                <a:gd name="T66" fmla="*/ 117 h 11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6" h="117">
                  <a:moveTo>
                    <a:pt x="16" y="5"/>
                  </a:moveTo>
                  <a:cubicBezTo>
                    <a:pt x="17" y="34"/>
                    <a:pt x="17" y="24"/>
                    <a:pt x="17" y="35"/>
                  </a:cubicBezTo>
                  <a:lnTo>
                    <a:pt x="17" y="99"/>
                  </a:lnTo>
                  <a:cubicBezTo>
                    <a:pt x="16" y="116"/>
                    <a:pt x="10" y="116"/>
                    <a:pt x="17" y="116"/>
                  </a:cubicBezTo>
                  <a:lnTo>
                    <a:pt x="29" y="113"/>
                  </a:lnTo>
                  <a:lnTo>
                    <a:pt x="29" y="14"/>
                  </a:lnTo>
                  <a:lnTo>
                    <a:pt x="41" y="15"/>
                  </a:lnTo>
                  <a:cubicBezTo>
                    <a:pt x="42" y="48"/>
                    <a:pt x="41" y="80"/>
                    <a:pt x="43" y="113"/>
                  </a:cubicBezTo>
                  <a:cubicBezTo>
                    <a:pt x="43" y="117"/>
                    <a:pt x="55" y="114"/>
                    <a:pt x="55" y="114"/>
                  </a:cubicBezTo>
                  <a:cubicBezTo>
                    <a:pt x="54" y="81"/>
                    <a:pt x="52" y="47"/>
                    <a:pt x="53" y="14"/>
                  </a:cubicBezTo>
                  <a:cubicBezTo>
                    <a:pt x="53" y="9"/>
                    <a:pt x="63" y="15"/>
                    <a:pt x="69" y="14"/>
                  </a:cubicBezTo>
                  <a:cubicBezTo>
                    <a:pt x="66" y="48"/>
                    <a:pt x="67" y="74"/>
                    <a:pt x="69" y="114"/>
                  </a:cubicBezTo>
                  <a:cubicBezTo>
                    <a:pt x="64" y="108"/>
                    <a:pt x="80" y="117"/>
                    <a:pt x="82" y="116"/>
                  </a:cubicBezTo>
                  <a:cubicBezTo>
                    <a:pt x="84" y="115"/>
                    <a:pt x="80" y="99"/>
                    <a:pt x="80" y="99"/>
                  </a:cubicBezTo>
                  <a:cubicBezTo>
                    <a:pt x="77" y="60"/>
                    <a:pt x="86" y="6"/>
                    <a:pt x="74" y="5"/>
                  </a:cubicBezTo>
                  <a:cubicBezTo>
                    <a:pt x="68" y="2"/>
                    <a:pt x="53" y="0"/>
                    <a:pt x="50" y="6"/>
                  </a:cubicBezTo>
                  <a:cubicBezTo>
                    <a:pt x="43" y="1"/>
                    <a:pt x="40" y="2"/>
                    <a:pt x="32" y="3"/>
                  </a:cubicBezTo>
                  <a:cubicBezTo>
                    <a:pt x="26" y="8"/>
                    <a:pt x="24" y="2"/>
                    <a:pt x="17" y="0"/>
                  </a:cubicBezTo>
                  <a:cubicBezTo>
                    <a:pt x="13" y="2"/>
                    <a:pt x="8" y="3"/>
                    <a:pt x="4" y="5"/>
                  </a:cubicBezTo>
                  <a:cubicBezTo>
                    <a:pt x="0" y="14"/>
                    <a:pt x="7" y="14"/>
                    <a:pt x="14" y="12"/>
                  </a:cubicBezTo>
                  <a:cubicBezTo>
                    <a:pt x="16" y="7"/>
                    <a:pt x="16" y="9"/>
                    <a:pt x="16" y="5"/>
                  </a:cubicBez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99" name="Freeform 253"/>
            <p:cNvSpPr>
              <a:spLocks/>
            </p:cNvSpPr>
            <p:nvPr/>
          </p:nvSpPr>
          <p:spPr bwMode="auto">
            <a:xfrm rot="-317198">
              <a:off x="1455" y="3490"/>
              <a:ext cx="49" cy="68"/>
            </a:xfrm>
            <a:custGeom>
              <a:avLst/>
              <a:gdLst>
                <a:gd name="T0" fmla="*/ 1 w 86"/>
                <a:gd name="T1" fmla="*/ 1 h 117"/>
                <a:gd name="T2" fmla="*/ 1 w 86"/>
                <a:gd name="T3" fmla="*/ 1 h 117"/>
                <a:gd name="T4" fmla="*/ 1 w 86"/>
                <a:gd name="T5" fmla="*/ 1 h 117"/>
                <a:gd name="T6" fmla="*/ 1 w 86"/>
                <a:gd name="T7" fmla="*/ 1 h 117"/>
                <a:gd name="T8" fmla="*/ 1 w 86"/>
                <a:gd name="T9" fmla="*/ 1 h 117"/>
                <a:gd name="T10" fmla="*/ 1 w 86"/>
                <a:gd name="T11" fmla="*/ 1 h 117"/>
                <a:gd name="T12" fmla="*/ 1 w 86"/>
                <a:gd name="T13" fmla="*/ 1 h 117"/>
                <a:gd name="T14" fmla="*/ 1 w 86"/>
                <a:gd name="T15" fmla="*/ 1 h 117"/>
                <a:gd name="T16" fmla="*/ 1 w 86"/>
                <a:gd name="T17" fmla="*/ 1 h 117"/>
                <a:gd name="T18" fmla="*/ 1 w 86"/>
                <a:gd name="T19" fmla="*/ 1 h 117"/>
                <a:gd name="T20" fmla="*/ 1 w 86"/>
                <a:gd name="T21" fmla="*/ 1 h 117"/>
                <a:gd name="T22" fmla="*/ 1 w 86"/>
                <a:gd name="T23" fmla="*/ 1 h 117"/>
                <a:gd name="T24" fmla="*/ 1 w 86"/>
                <a:gd name="T25" fmla="*/ 1 h 117"/>
                <a:gd name="T26" fmla="*/ 1 w 86"/>
                <a:gd name="T27" fmla="*/ 1 h 117"/>
                <a:gd name="T28" fmla="*/ 1 w 86"/>
                <a:gd name="T29" fmla="*/ 1 h 117"/>
                <a:gd name="T30" fmla="*/ 1 w 86"/>
                <a:gd name="T31" fmla="*/ 1 h 117"/>
                <a:gd name="T32" fmla="*/ 1 w 86"/>
                <a:gd name="T33" fmla="*/ 1 h 117"/>
                <a:gd name="T34" fmla="*/ 1 w 86"/>
                <a:gd name="T35" fmla="*/ 0 h 117"/>
                <a:gd name="T36" fmla="*/ 1 w 86"/>
                <a:gd name="T37" fmla="*/ 1 h 117"/>
                <a:gd name="T38" fmla="*/ 1 w 86"/>
                <a:gd name="T39" fmla="*/ 1 h 117"/>
                <a:gd name="T40" fmla="*/ 1 w 86"/>
                <a:gd name="T41" fmla="*/ 1 h 11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86"/>
                <a:gd name="T64" fmla="*/ 0 h 117"/>
                <a:gd name="T65" fmla="*/ 86 w 86"/>
                <a:gd name="T66" fmla="*/ 117 h 11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86" h="117">
                  <a:moveTo>
                    <a:pt x="16" y="5"/>
                  </a:moveTo>
                  <a:cubicBezTo>
                    <a:pt x="17" y="34"/>
                    <a:pt x="17" y="24"/>
                    <a:pt x="17" y="35"/>
                  </a:cubicBezTo>
                  <a:lnTo>
                    <a:pt x="17" y="99"/>
                  </a:lnTo>
                  <a:cubicBezTo>
                    <a:pt x="16" y="116"/>
                    <a:pt x="10" y="116"/>
                    <a:pt x="17" y="116"/>
                  </a:cubicBezTo>
                  <a:lnTo>
                    <a:pt x="29" y="113"/>
                  </a:lnTo>
                  <a:lnTo>
                    <a:pt x="29" y="14"/>
                  </a:lnTo>
                  <a:lnTo>
                    <a:pt x="41" y="15"/>
                  </a:lnTo>
                  <a:cubicBezTo>
                    <a:pt x="42" y="48"/>
                    <a:pt x="41" y="80"/>
                    <a:pt x="43" y="113"/>
                  </a:cubicBezTo>
                  <a:cubicBezTo>
                    <a:pt x="43" y="117"/>
                    <a:pt x="55" y="114"/>
                    <a:pt x="55" y="114"/>
                  </a:cubicBezTo>
                  <a:cubicBezTo>
                    <a:pt x="54" y="81"/>
                    <a:pt x="52" y="47"/>
                    <a:pt x="53" y="14"/>
                  </a:cubicBezTo>
                  <a:cubicBezTo>
                    <a:pt x="53" y="9"/>
                    <a:pt x="63" y="15"/>
                    <a:pt x="69" y="14"/>
                  </a:cubicBezTo>
                  <a:cubicBezTo>
                    <a:pt x="66" y="48"/>
                    <a:pt x="67" y="74"/>
                    <a:pt x="69" y="114"/>
                  </a:cubicBezTo>
                  <a:cubicBezTo>
                    <a:pt x="64" y="108"/>
                    <a:pt x="80" y="117"/>
                    <a:pt x="82" y="116"/>
                  </a:cubicBezTo>
                  <a:cubicBezTo>
                    <a:pt x="84" y="115"/>
                    <a:pt x="80" y="99"/>
                    <a:pt x="80" y="99"/>
                  </a:cubicBezTo>
                  <a:cubicBezTo>
                    <a:pt x="77" y="60"/>
                    <a:pt x="86" y="6"/>
                    <a:pt x="74" y="5"/>
                  </a:cubicBezTo>
                  <a:cubicBezTo>
                    <a:pt x="68" y="2"/>
                    <a:pt x="53" y="0"/>
                    <a:pt x="50" y="6"/>
                  </a:cubicBezTo>
                  <a:cubicBezTo>
                    <a:pt x="43" y="1"/>
                    <a:pt x="40" y="2"/>
                    <a:pt x="32" y="3"/>
                  </a:cubicBezTo>
                  <a:cubicBezTo>
                    <a:pt x="26" y="8"/>
                    <a:pt x="24" y="2"/>
                    <a:pt x="17" y="0"/>
                  </a:cubicBezTo>
                  <a:cubicBezTo>
                    <a:pt x="13" y="2"/>
                    <a:pt x="8" y="3"/>
                    <a:pt x="4" y="5"/>
                  </a:cubicBezTo>
                  <a:cubicBezTo>
                    <a:pt x="0" y="14"/>
                    <a:pt x="7" y="14"/>
                    <a:pt x="14" y="12"/>
                  </a:cubicBezTo>
                  <a:cubicBezTo>
                    <a:pt x="16" y="7"/>
                    <a:pt x="16" y="9"/>
                    <a:pt x="16" y="5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00" name="Freeform 254"/>
            <p:cNvSpPr>
              <a:spLocks/>
            </p:cNvSpPr>
            <p:nvPr/>
          </p:nvSpPr>
          <p:spPr bwMode="auto">
            <a:xfrm rot="-317198">
              <a:off x="1420" y="3479"/>
              <a:ext cx="111" cy="6"/>
            </a:xfrm>
            <a:custGeom>
              <a:avLst/>
              <a:gdLst>
                <a:gd name="T0" fmla="*/ 1 w 194"/>
                <a:gd name="T1" fmla="*/ 0 h 12"/>
                <a:gd name="T2" fmla="*/ 1 w 194"/>
                <a:gd name="T3" fmla="*/ 1 h 12"/>
                <a:gd name="T4" fmla="*/ 0 w 194"/>
                <a:gd name="T5" fmla="*/ 1 h 12"/>
                <a:gd name="T6" fmla="*/ 0 w 194"/>
                <a:gd name="T7" fmla="*/ 1 h 12"/>
                <a:gd name="T8" fmla="*/ 1 w 194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12"/>
                <a:gd name="T17" fmla="*/ 194 w 194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12">
                  <a:moveTo>
                    <a:pt x="194" y="0"/>
                  </a:moveTo>
                  <a:lnTo>
                    <a:pt x="192" y="6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01" name="Freeform 255"/>
            <p:cNvSpPr>
              <a:spLocks/>
            </p:cNvSpPr>
            <p:nvPr/>
          </p:nvSpPr>
          <p:spPr bwMode="auto">
            <a:xfrm rot="-317198">
              <a:off x="1380" y="3600"/>
              <a:ext cx="35" cy="57"/>
            </a:xfrm>
            <a:custGeom>
              <a:avLst/>
              <a:gdLst>
                <a:gd name="T0" fmla="*/ 1 w 60"/>
                <a:gd name="T1" fmla="*/ 1 h 99"/>
                <a:gd name="T2" fmla="*/ 0 w 60"/>
                <a:gd name="T3" fmla="*/ 0 h 99"/>
                <a:gd name="T4" fmla="*/ 0 w 60"/>
                <a:gd name="T5" fmla="*/ 1 h 99"/>
                <a:gd name="T6" fmla="*/ 1 w 60"/>
                <a:gd name="T7" fmla="*/ 1 h 99"/>
                <a:gd name="T8" fmla="*/ 1 w 60"/>
                <a:gd name="T9" fmla="*/ 1 h 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99"/>
                <a:gd name="T17" fmla="*/ 60 w 60"/>
                <a:gd name="T18" fmla="*/ 99 h 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99">
                  <a:moveTo>
                    <a:pt x="60" y="32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57" y="99"/>
                  </a:lnTo>
                  <a:lnTo>
                    <a:pt x="60" y="32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02" name="Freeform 256"/>
            <p:cNvSpPr>
              <a:spLocks/>
            </p:cNvSpPr>
            <p:nvPr/>
          </p:nvSpPr>
          <p:spPr bwMode="auto">
            <a:xfrm rot="-317198">
              <a:off x="1433" y="3573"/>
              <a:ext cx="51" cy="29"/>
            </a:xfrm>
            <a:custGeom>
              <a:avLst/>
              <a:gdLst>
                <a:gd name="T0" fmla="*/ 1 w 88"/>
                <a:gd name="T1" fmla="*/ 1 h 51"/>
                <a:gd name="T2" fmla="*/ 1 w 88"/>
                <a:gd name="T3" fmla="*/ 1 h 51"/>
                <a:gd name="T4" fmla="*/ 0 w 88"/>
                <a:gd name="T5" fmla="*/ 1 h 51"/>
                <a:gd name="T6" fmla="*/ 0 w 88"/>
                <a:gd name="T7" fmla="*/ 0 h 51"/>
                <a:gd name="T8" fmla="*/ 1 w 88"/>
                <a:gd name="T9" fmla="*/ 1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51"/>
                <a:gd name="T17" fmla="*/ 88 w 88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51">
                  <a:moveTo>
                    <a:pt x="88" y="40"/>
                  </a:moveTo>
                  <a:lnTo>
                    <a:pt x="87" y="51"/>
                  </a:lnTo>
                  <a:lnTo>
                    <a:pt x="0" y="10"/>
                  </a:lnTo>
                  <a:lnTo>
                    <a:pt x="0" y="0"/>
                  </a:lnTo>
                  <a:lnTo>
                    <a:pt x="88" y="4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03" name="Freeform 257"/>
            <p:cNvSpPr>
              <a:spLocks/>
            </p:cNvSpPr>
            <p:nvPr/>
          </p:nvSpPr>
          <p:spPr bwMode="auto">
            <a:xfrm rot="-317198">
              <a:off x="1314" y="3531"/>
              <a:ext cx="37" cy="24"/>
            </a:xfrm>
            <a:custGeom>
              <a:avLst/>
              <a:gdLst>
                <a:gd name="T0" fmla="*/ 1 w 66"/>
                <a:gd name="T1" fmla="*/ 1 h 42"/>
                <a:gd name="T2" fmla="*/ 1 w 66"/>
                <a:gd name="T3" fmla="*/ 1 h 42"/>
                <a:gd name="T4" fmla="*/ 0 w 66"/>
                <a:gd name="T5" fmla="*/ 1 h 42"/>
                <a:gd name="T6" fmla="*/ 0 w 66"/>
                <a:gd name="T7" fmla="*/ 0 h 42"/>
                <a:gd name="T8" fmla="*/ 1 w 66"/>
                <a:gd name="T9" fmla="*/ 1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42"/>
                <a:gd name="T17" fmla="*/ 66 w 66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42">
                  <a:moveTo>
                    <a:pt x="66" y="33"/>
                  </a:moveTo>
                  <a:lnTo>
                    <a:pt x="65" y="42"/>
                  </a:lnTo>
                  <a:lnTo>
                    <a:pt x="0" y="7"/>
                  </a:lnTo>
                  <a:lnTo>
                    <a:pt x="0" y="0"/>
                  </a:lnTo>
                  <a:lnTo>
                    <a:pt x="66" y="3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04" name="Freeform 258"/>
            <p:cNvSpPr>
              <a:spLocks/>
            </p:cNvSpPr>
            <p:nvPr/>
          </p:nvSpPr>
          <p:spPr bwMode="auto">
            <a:xfrm rot="-317198">
              <a:off x="1369" y="3487"/>
              <a:ext cx="11" cy="30"/>
            </a:xfrm>
            <a:custGeom>
              <a:avLst/>
              <a:gdLst>
                <a:gd name="T0" fmla="*/ 1 w 17"/>
                <a:gd name="T1" fmla="*/ 1 h 51"/>
                <a:gd name="T2" fmla="*/ 0 w 17"/>
                <a:gd name="T3" fmla="*/ 0 h 51"/>
                <a:gd name="T4" fmla="*/ 1 w 17"/>
                <a:gd name="T5" fmla="*/ 1 h 51"/>
                <a:gd name="T6" fmla="*/ 1 w 17"/>
                <a:gd name="T7" fmla="*/ 1 h 51"/>
                <a:gd name="T8" fmla="*/ 1 w 17"/>
                <a:gd name="T9" fmla="*/ 1 h 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51"/>
                <a:gd name="T17" fmla="*/ 17 w 17"/>
                <a:gd name="T18" fmla="*/ 51 h 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51">
                  <a:moveTo>
                    <a:pt x="17" y="6"/>
                  </a:moveTo>
                  <a:lnTo>
                    <a:pt x="0" y="0"/>
                  </a:lnTo>
                  <a:lnTo>
                    <a:pt x="1" y="43"/>
                  </a:lnTo>
                  <a:lnTo>
                    <a:pt x="16" y="51"/>
                  </a:lnTo>
                  <a:lnTo>
                    <a:pt x="17" y="6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05" name="Freeform 259"/>
            <p:cNvSpPr>
              <a:spLocks/>
            </p:cNvSpPr>
            <p:nvPr/>
          </p:nvSpPr>
          <p:spPr bwMode="auto">
            <a:xfrm rot="-317198">
              <a:off x="1393" y="3495"/>
              <a:ext cx="11" cy="30"/>
            </a:xfrm>
            <a:custGeom>
              <a:avLst/>
              <a:gdLst>
                <a:gd name="T0" fmla="*/ 1 w 18"/>
                <a:gd name="T1" fmla="*/ 1 h 54"/>
                <a:gd name="T2" fmla="*/ 0 w 18"/>
                <a:gd name="T3" fmla="*/ 0 h 54"/>
                <a:gd name="T4" fmla="*/ 0 w 18"/>
                <a:gd name="T5" fmla="*/ 1 h 54"/>
                <a:gd name="T6" fmla="*/ 1 w 18"/>
                <a:gd name="T7" fmla="*/ 1 h 54"/>
                <a:gd name="T8" fmla="*/ 1 w 18"/>
                <a:gd name="T9" fmla="*/ 1 h 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54"/>
                <a:gd name="T17" fmla="*/ 18 w 18"/>
                <a:gd name="T18" fmla="*/ 54 h 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54">
                  <a:moveTo>
                    <a:pt x="18" y="6"/>
                  </a:moveTo>
                  <a:lnTo>
                    <a:pt x="0" y="0"/>
                  </a:lnTo>
                  <a:lnTo>
                    <a:pt x="0" y="48"/>
                  </a:lnTo>
                  <a:lnTo>
                    <a:pt x="16" y="54"/>
                  </a:lnTo>
                  <a:lnTo>
                    <a:pt x="18" y="6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06" name="Freeform 260"/>
            <p:cNvSpPr>
              <a:spLocks/>
            </p:cNvSpPr>
            <p:nvPr/>
          </p:nvSpPr>
          <p:spPr bwMode="auto">
            <a:xfrm rot="-317198">
              <a:off x="1322" y="3596"/>
              <a:ext cx="9" cy="18"/>
            </a:xfrm>
            <a:custGeom>
              <a:avLst/>
              <a:gdLst>
                <a:gd name="T0" fmla="*/ 1 w 14"/>
                <a:gd name="T1" fmla="*/ 1 h 32"/>
                <a:gd name="T2" fmla="*/ 0 w 14"/>
                <a:gd name="T3" fmla="*/ 0 h 32"/>
                <a:gd name="T4" fmla="*/ 0 w 14"/>
                <a:gd name="T5" fmla="*/ 1 h 32"/>
                <a:gd name="T6" fmla="*/ 1 w 14"/>
                <a:gd name="T7" fmla="*/ 1 h 32"/>
                <a:gd name="T8" fmla="*/ 1 w 14"/>
                <a:gd name="T9" fmla="*/ 1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32"/>
                <a:gd name="T17" fmla="*/ 14 w 14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32">
                  <a:moveTo>
                    <a:pt x="14" y="8"/>
                  </a:moveTo>
                  <a:lnTo>
                    <a:pt x="0" y="0"/>
                  </a:lnTo>
                  <a:lnTo>
                    <a:pt x="0" y="23"/>
                  </a:lnTo>
                  <a:lnTo>
                    <a:pt x="14" y="32"/>
                  </a:lnTo>
                  <a:lnTo>
                    <a:pt x="14" y="8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07" name="Freeform 261"/>
            <p:cNvSpPr>
              <a:spLocks/>
            </p:cNvSpPr>
            <p:nvPr/>
          </p:nvSpPr>
          <p:spPr bwMode="auto">
            <a:xfrm rot="-317198">
              <a:off x="1337" y="3604"/>
              <a:ext cx="8" cy="18"/>
            </a:xfrm>
            <a:custGeom>
              <a:avLst/>
              <a:gdLst>
                <a:gd name="T0" fmla="*/ 1 w 15"/>
                <a:gd name="T1" fmla="*/ 1 h 32"/>
                <a:gd name="T2" fmla="*/ 1 w 15"/>
                <a:gd name="T3" fmla="*/ 0 h 32"/>
                <a:gd name="T4" fmla="*/ 0 w 15"/>
                <a:gd name="T5" fmla="*/ 1 h 32"/>
                <a:gd name="T6" fmla="*/ 1 w 15"/>
                <a:gd name="T7" fmla="*/ 1 h 32"/>
                <a:gd name="T8" fmla="*/ 1 w 15"/>
                <a:gd name="T9" fmla="*/ 1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"/>
                <a:gd name="T16" fmla="*/ 0 h 32"/>
                <a:gd name="T17" fmla="*/ 15 w 15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" h="32">
                  <a:moveTo>
                    <a:pt x="15" y="6"/>
                  </a:moveTo>
                  <a:lnTo>
                    <a:pt x="2" y="0"/>
                  </a:lnTo>
                  <a:lnTo>
                    <a:pt x="0" y="24"/>
                  </a:lnTo>
                  <a:lnTo>
                    <a:pt x="15" y="32"/>
                  </a:lnTo>
                  <a:lnTo>
                    <a:pt x="15" y="6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08" name="Freeform 262"/>
            <p:cNvSpPr>
              <a:spLocks/>
            </p:cNvSpPr>
            <p:nvPr/>
          </p:nvSpPr>
          <p:spPr bwMode="auto">
            <a:xfrm rot="-317198">
              <a:off x="1353" y="3608"/>
              <a:ext cx="10" cy="20"/>
            </a:xfrm>
            <a:custGeom>
              <a:avLst/>
              <a:gdLst>
                <a:gd name="T0" fmla="*/ 1 w 16"/>
                <a:gd name="T1" fmla="*/ 1 h 36"/>
                <a:gd name="T2" fmla="*/ 0 w 16"/>
                <a:gd name="T3" fmla="*/ 0 h 36"/>
                <a:gd name="T4" fmla="*/ 1 w 16"/>
                <a:gd name="T5" fmla="*/ 1 h 36"/>
                <a:gd name="T6" fmla="*/ 1 w 16"/>
                <a:gd name="T7" fmla="*/ 1 h 36"/>
                <a:gd name="T8" fmla="*/ 1 w 16"/>
                <a:gd name="T9" fmla="*/ 1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"/>
                <a:gd name="T16" fmla="*/ 0 h 36"/>
                <a:gd name="T17" fmla="*/ 16 w 1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" h="36">
                  <a:moveTo>
                    <a:pt x="13" y="6"/>
                  </a:moveTo>
                  <a:lnTo>
                    <a:pt x="0" y="0"/>
                  </a:lnTo>
                  <a:lnTo>
                    <a:pt x="1" y="28"/>
                  </a:lnTo>
                  <a:lnTo>
                    <a:pt x="16" y="36"/>
                  </a:lnTo>
                  <a:lnTo>
                    <a:pt x="13" y="6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09" name="Freeform 263"/>
            <p:cNvSpPr>
              <a:spLocks/>
            </p:cNvSpPr>
            <p:nvPr/>
          </p:nvSpPr>
          <p:spPr bwMode="auto">
            <a:xfrm rot="-317198">
              <a:off x="1438" y="3646"/>
              <a:ext cx="9" cy="22"/>
            </a:xfrm>
            <a:custGeom>
              <a:avLst/>
              <a:gdLst>
                <a:gd name="T0" fmla="*/ 1 w 14"/>
                <a:gd name="T1" fmla="*/ 1 h 32"/>
                <a:gd name="T2" fmla="*/ 0 w 14"/>
                <a:gd name="T3" fmla="*/ 0 h 32"/>
                <a:gd name="T4" fmla="*/ 0 w 14"/>
                <a:gd name="T5" fmla="*/ 1 h 32"/>
                <a:gd name="T6" fmla="*/ 1 w 14"/>
                <a:gd name="T7" fmla="*/ 1 h 32"/>
                <a:gd name="T8" fmla="*/ 1 w 14"/>
                <a:gd name="T9" fmla="*/ 1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32"/>
                <a:gd name="T17" fmla="*/ 14 w 14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32">
                  <a:moveTo>
                    <a:pt x="14" y="8"/>
                  </a:moveTo>
                  <a:lnTo>
                    <a:pt x="0" y="0"/>
                  </a:lnTo>
                  <a:lnTo>
                    <a:pt x="0" y="23"/>
                  </a:lnTo>
                  <a:lnTo>
                    <a:pt x="14" y="32"/>
                  </a:lnTo>
                  <a:lnTo>
                    <a:pt x="14" y="8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10" name="Freeform 264"/>
            <p:cNvSpPr>
              <a:spLocks/>
            </p:cNvSpPr>
            <p:nvPr/>
          </p:nvSpPr>
          <p:spPr bwMode="auto">
            <a:xfrm rot="-317198">
              <a:off x="1454" y="3654"/>
              <a:ext cx="10" cy="22"/>
            </a:xfrm>
            <a:custGeom>
              <a:avLst/>
              <a:gdLst>
                <a:gd name="T0" fmla="*/ 1 w 15"/>
                <a:gd name="T1" fmla="*/ 1 h 32"/>
                <a:gd name="T2" fmla="*/ 1 w 15"/>
                <a:gd name="T3" fmla="*/ 0 h 32"/>
                <a:gd name="T4" fmla="*/ 0 w 15"/>
                <a:gd name="T5" fmla="*/ 1 h 32"/>
                <a:gd name="T6" fmla="*/ 1 w 15"/>
                <a:gd name="T7" fmla="*/ 1 h 32"/>
                <a:gd name="T8" fmla="*/ 1 w 15"/>
                <a:gd name="T9" fmla="*/ 1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"/>
                <a:gd name="T16" fmla="*/ 0 h 32"/>
                <a:gd name="T17" fmla="*/ 15 w 15"/>
                <a:gd name="T18" fmla="*/ 32 h 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" h="32">
                  <a:moveTo>
                    <a:pt x="15" y="6"/>
                  </a:moveTo>
                  <a:lnTo>
                    <a:pt x="2" y="0"/>
                  </a:lnTo>
                  <a:lnTo>
                    <a:pt x="0" y="24"/>
                  </a:lnTo>
                  <a:lnTo>
                    <a:pt x="15" y="32"/>
                  </a:lnTo>
                  <a:lnTo>
                    <a:pt x="15" y="6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11" name="Freeform 265"/>
            <p:cNvSpPr>
              <a:spLocks/>
            </p:cNvSpPr>
            <p:nvPr/>
          </p:nvSpPr>
          <p:spPr bwMode="auto">
            <a:xfrm rot="-317198">
              <a:off x="1473" y="3661"/>
              <a:ext cx="11" cy="24"/>
            </a:xfrm>
            <a:custGeom>
              <a:avLst/>
              <a:gdLst>
                <a:gd name="T0" fmla="*/ 1 w 19"/>
                <a:gd name="T1" fmla="*/ 1 h 41"/>
                <a:gd name="T2" fmla="*/ 1 w 19"/>
                <a:gd name="T3" fmla="*/ 0 h 41"/>
                <a:gd name="T4" fmla="*/ 0 w 19"/>
                <a:gd name="T5" fmla="*/ 1 h 41"/>
                <a:gd name="T6" fmla="*/ 1 w 19"/>
                <a:gd name="T7" fmla="*/ 1 h 41"/>
                <a:gd name="T8" fmla="*/ 1 w 19"/>
                <a:gd name="T9" fmla="*/ 1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41"/>
                <a:gd name="T17" fmla="*/ 19 w 19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41">
                  <a:moveTo>
                    <a:pt x="19" y="6"/>
                  </a:moveTo>
                  <a:lnTo>
                    <a:pt x="1" y="0"/>
                  </a:lnTo>
                  <a:lnTo>
                    <a:pt x="0" y="32"/>
                  </a:lnTo>
                  <a:lnTo>
                    <a:pt x="18" y="41"/>
                  </a:lnTo>
                  <a:lnTo>
                    <a:pt x="19" y="6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12" name="Freeform 266"/>
            <p:cNvSpPr>
              <a:spLocks/>
            </p:cNvSpPr>
            <p:nvPr/>
          </p:nvSpPr>
          <p:spPr bwMode="auto">
            <a:xfrm rot="-317198">
              <a:off x="1914" y="3617"/>
              <a:ext cx="9" cy="17"/>
            </a:xfrm>
            <a:custGeom>
              <a:avLst/>
              <a:gdLst>
                <a:gd name="T0" fmla="*/ 0 w 15"/>
                <a:gd name="T1" fmla="*/ 1 h 30"/>
                <a:gd name="T2" fmla="*/ 1 w 15"/>
                <a:gd name="T3" fmla="*/ 1 h 30"/>
                <a:gd name="T4" fmla="*/ 1 w 15"/>
                <a:gd name="T5" fmla="*/ 0 h 30"/>
                <a:gd name="T6" fmla="*/ 1 w 15"/>
                <a:gd name="T7" fmla="*/ 0 h 30"/>
                <a:gd name="T8" fmla="*/ 0 w 15"/>
                <a:gd name="T9" fmla="*/ 1 h 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"/>
                <a:gd name="T16" fmla="*/ 0 h 30"/>
                <a:gd name="T17" fmla="*/ 15 w 15"/>
                <a:gd name="T18" fmla="*/ 30 h 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" h="30">
                  <a:moveTo>
                    <a:pt x="0" y="30"/>
                  </a:moveTo>
                  <a:lnTo>
                    <a:pt x="12" y="29"/>
                  </a:lnTo>
                  <a:lnTo>
                    <a:pt x="15" y="0"/>
                  </a:lnTo>
                  <a:lnTo>
                    <a:pt x="3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grpSp>
          <p:nvGrpSpPr>
            <p:cNvPr id="113" name="Group 267"/>
            <p:cNvGrpSpPr>
              <a:grpSpLocks/>
            </p:cNvGrpSpPr>
            <p:nvPr/>
          </p:nvGrpSpPr>
          <p:grpSpPr bwMode="auto">
            <a:xfrm rot="385350" flipH="1">
              <a:off x="1756" y="3629"/>
              <a:ext cx="83" cy="39"/>
              <a:chOff x="1878" y="3183"/>
              <a:chExt cx="322" cy="137"/>
            </a:xfrm>
          </p:grpSpPr>
          <p:sp>
            <p:nvSpPr>
              <p:cNvPr id="128" name="Freeform 268"/>
              <p:cNvSpPr>
                <a:spLocks/>
              </p:cNvSpPr>
              <p:nvPr/>
            </p:nvSpPr>
            <p:spPr bwMode="auto">
              <a:xfrm>
                <a:off x="1880" y="3189"/>
                <a:ext cx="320" cy="131"/>
              </a:xfrm>
              <a:custGeom>
                <a:avLst/>
                <a:gdLst>
                  <a:gd name="T0" fmla="*/ 320 w 320"/>
                  <a:gd name="T1" fmla="*/ 21 h 131"/>
                  <a:gd name="T2" fmla="*/ 313 w 320"/>
                  <a:gd name="T3" fmla="*/ 78 h 131"/>
                  <a:gd name="T4" fmla="*/ 297 w 320"/>
                  <a:gd name="T5" fmla="*/ 80 h 131"/>
                  <a:gd name="T6" fmla="*/ 282 w 320"/>
                  <a:gd name="T7" fmla="*/ 102 h 131"/>
                  <a:gd name="T8" fmla="*/ 266 w 320"/>
                  <a:gd name="T9" fmla="*/ 93 h 131"/>
                  <a:gd name="T10" fmla="*/ 250 w 320"/>
                  <a:gd name="T11" fmla="*/ 104 h 131"/>
                  <a:gd name="T12" fmla="*/ 225 w 320"/>
                  <a:gd name="T13" fmla="*/ 84 h 131"/>
                  <a:gd name="T14" fmla="*/ 160 w 320"/>
                  <a:gd name="T15" fmla="*/ 92 h 131"/>
                  <a:gd name="T16" fmla="*/ 142 w 320"/>
                  <a:gd name="T17" fmla="*/ 113 h 131"/>
                  <a:gd name="T18" fmla="*/ 129 w 320"/>
                  <a:gd name="T19" fmla="*/ 112 h 131"/>
                  <a:gd name="T20" fmla="*/ 124 w 320"/>
                  <a:gd name="T21" fmla="*/ 115 h 131"/>
                  <a:gd name="T22" fmla="*/ 100 w 320"/>
                  <a:gd name="T23" fmla="*/ 103 h 131"/>
                  <a:gd name="T24" fmla="*/ 60 w 320"/>
                  <a:gd name="T25" fmla="*/ 111 h 131"/>
                  <a:gd name="T26" fmla="*/ 19 w 320"/>
                  <a:gd name="T27" fmla="*/ 111 h 131"/>
                  <a:gd name="T28" fmla="*/ 5 w 320"/>
                  <a:gd name="T29" fmla="*/ 73 h 131"/>
                  <a:gd name="T30" fmla="*/ 22 w 320"/>
                  <a:gd name="T31" fmla="*/ 64 h 131"/>
                  <a:gd name="T32" fmla="*/ 41 w 320"/>
                  <a:gd name="T33" fmla="*/ 56 h 131"/>
                  <a:gd name="T34" fmla="*/ 76 w 320"/>
                  <a:gd name="T35" fmla="*/ 34 h 131"/>
                  <a:gd name="T36" fmla="*/ 84 w 320"/>
                  <a:gd name="T37" fmla="*/ 35 h 131"/>
                  <a:gd name="T38" fmla="*/ 85 w 320"/>
                  <a:gd name="T39" fmla="*/ 39 h 131"/>
                  <a:gd name="T40" fmla="*/ 93 w 320"/>
                  <a:gd name="T41" fmla="*/ 42 h 131"/>
                  <a:gd name="T42" fmla="*/ 99 w 320"/>
                  <a:gd name="T43" fmla="*/ 11 h 131"/>
                  <a:gd name="T44" fmla="*/ 291 w 320"/>
                  <a:gd name="T45" fmla="*/ 0 h 131"/>
                  <a:gd name="T46" fmla="*/ 320 w 320"/>
                  <a:gd name="T47" fmla="*/ 21 h 13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320"/>
                  <a:gd name="T73" fmla="*/ 0 h 131"/>
                  <a:gd name="T74" fmla="*/ 320 w 320"/>
                  <a:gd name="T75" fmla="*/ 131 h 131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320" h="131">
                    <a:moveTo>
                      <a:pt x="320" y="21"/>
                    </a:moveTo>
                    <a:lnTo>
                      <a:pt x="313" y="78"/>
                    </a:lnTo>
                    <a:cubicBezTo>
                      <a:pt x="306" y="78"/>
                      <a:pt x="304" y="79"/>
                      <a:pt x="297" y="80"/>
                    </a:cubicBezTo>
                    <a:cubicBezTo>
                      <a:pt x="295" y="93"/>
                      <a:pt x="292" y="99"/>
                      <a:pt x="282" y="102"/>
                    </a:cubicBezTo>
                    <a:cubicBezTo>
                      <a:pt x="273" y="100"/>
                      <a:pt x="269" y="100"/>
                      <a:pt x="266" y="93"/>
                    </a:cubicBezTo>
                    <a:cubicBezTo>
                      <a:pt x="263" y="99"/>
                      <a:pt x="257" y="101"/>
                      <a:pt x="250" y="104"/>
                    </a:cubicBezTo>
                    <a:cubicBezTo>
                      <a:pt x="232" y="101"/>
                      <a:pt x="235" y="98"/>
                      <a:pt x="225" y="84"/>
                    </a:cubicBezTo>
                    <a:cubicBezTo>
                      <a:pt x="195" y="85"/>
                      <a:pt x="189" y="89"/>
                      <a:pt x="160" y="92"/>
                    </a:cubicBezTo>
                    <a:cubicBezTo>
                      <a:pt x="156" y="108"/>
                      <a:pt x="156" y="108"/>
                      <a:pt x="142" y="113"/>
                    </a:cubicBezTo>
                    <a:cubicBezTo>
                      <a:pt x="138" y="114"/>
                      <a:pt x="131" y="112"/>
                      <a:pt x="129" y="112"/>
                    </a:cubicBezTo>
                    <a:cubicBezTo>
                      <a:pt x="128" y="114"/>
                      <a:pt x="126" y="114"/>
                      <a:pt x="124" y="115"/>
                    </a:cubicBezTo>
                    <a:cubicBezTo>
                      <a:pt x="111" y="113"/>
                      <a:pt x="112" y="117"/>
                      <a:pt x="100" y="103"/>
                    </a:cubicBezTo>
                    <a:cubicBezTo>
                      <a:pt x="83" y="106"/>
                      <a:pt x="77" y="105"/>
                      <a:pt x="60" y="111"/>
                    </a:cubicBezTo>
                    <a:cubicBezTo>
                      <a:pt x="46" y="131"/>
                      <a:pt x="31" y="119"/>
                      <a:pt x="19" y="111"/>
                    </a:cubicBezTo>
                    <a:cubicBezTo>
                      <a:pt x="6" y="96"/>
                      <a:pt x="5" y="82"/>
                      <a:pt x="5" y="73"/>
                    </a:cubicBezTo>
                    <a:cubicBezTo>
                      <a:pt x="0" y="78"/>
                      <a:pt x="14" y="65"/>
                      <a:pt x="22" y="64"/>
                    </a:cubicBezTo>
                    <a:cubicBezTo>
                      <a:pt x="39" y="59"/>
                      <a:pt x="31" y="56"/>
                      <a:pt x="41" y="56"/>
                    </a:cubicBezTo>
                    <a:cubicBezTo>
                      <a:pt x="51" y="33"/>
                      <a:pt x="51" y="40"/>
                      <a:pt x="76" y="34"/>
                    </a:cubicBezTo>
                    <a:cubicBezTo>
                      <a:pt x="75" y="21"/>
                      <a:pt x="87" y="15"/>
                      <a:pt x="84" y="35"/>
                    </a:cubicBezTo>
                    <a:cubicBezTo>
                      <a:pt x="84" y="36"/>
                      <a:pt x="84" y="38"/>
                      <a:pt x="85" y="39"/>
                    </a:cubicBezTo>
                    <a:cubicBezTo>
                      <a:pt x="87" y="41"/>
                      <a:pt x="93" y="42"/>
                      <a:pt x="93" y="42"/>
                    </a:cubicBezTo>
                    <a:lnTo>
                      <a:pt x="99" y="11"/>
                    </a:lnTo>
                    <a:lnTo>
                      <a:pt x="291" y="0"/>
                    </a:lnTo>
                    <a:lnTo>
                      <a:pt x="320" y="2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29" name="Freeform 269"/>
              <p:cNvSpPr>
                <a:spLocks/>
              </p:cNvSpPr>
              <p:nvPr/>
            </p:nvSpPr>
            <p:spPr bwMode="auto">
              <a:xfrm>
                <a:off x="1977" y="3188"/>
                <a:ext cx="221" cy="31"/>
              </a:xfrm>
              <a:custGeom>
                <a:avLst/>
                <a:gdLst>
                  <a:gd name="T0" fmla="*/ 0 w 221"/>
                  <a:gd name="T1" fmla="*/ 12 h 31"/>
                  <a:gd name="T2" fmla="*/ 29 w 221"/>
                  <a:gd name="T3" fmla="*/ 31 h 31"/>
                  <a:gd name="T4" fmla="*/ 221 w 221"/>
                  <a:gd name="T5" fmla="*/ 19 h 31"/>
                  <a:gd name="T6" fmla="*/ 195 w 221"/>
                  <a:gd name="T7" fmla="*/ 0 h 31"/>
                  <a:gd name="T8" fmla="*/ 0 w 221"/>
                  <a:gd name="T9" fmla="*/ 12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"/>
                  <a:gd name="T16" fmla="*/ 0 h 31"/>
                  <a:gd name="T17" fmla="*/ 221 w 22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" h="31">
                    <a:moveTo>
                      <a:pt x="0" y="12"/>
                    </a:moveTo>
                    <a:lnTo>
                      <a:pt x="29" y="31"/>
                    </a:lnTo>
                    <a:lnTo>
                      <a:pt x="221" y="19"/>
                    </a:lnTo>
                    <a:lnTo>
                      <a:pt x="195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30" name="Freeform 270"/>
              <p:cNvSpPr>
                <a:spLocks/>
              </p:cNvSpPr>
              <p:nvPr/>
            </p:nvSpPr>
            <p:spPr bwMode="auto">
              <a:xfrm>
                <a:off x="1998" y="3206"/>
                <a:ext cx="201" cy="72"/>
              </a:xfrm>
              <a:custGeom>
                <a:avLst/>
                <a:gdLst>
                  <a:gd name="T0" fmla="*/ 0 w 201"/>
                  <a:gd name="T1" fmla="*/ 72 h 72"/>
                  <a:gd name="T2" fmla="*/ 197 w 201"/>
                  <a:gd name="T3" fmla="*/ 55 h 72"/>
                  <a:gd name="T4" fmla="*/ 201 w 201"/>
                  <a:gd name="T5" fmla="*/ 0 h 72"/>
                  <a:gd name="T6" fmla="*/ 9 w 201"/>
                  <a:gd name="T7" fmla="*/ 13 h 72"/>
                  <a:gd name="T8" fmla="*/ 0 w 201"/>
                  <a:gd name="T9" fmla="*/ 72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1"/>
                  <a:gd name="T16" fmla="*/ 0 h 72"/>
                  <a:gd name="T17" fmla="*/ 201 w 20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1" h="72">
                    <a:moveTo>
                      <a:pt x="0" y="72"/>
                    </a:moveTo>
                    <a:lnTo>
                      <a:pt x="197" y="55"/>
                    </a:lnTo>
                    <a:lnTo>
                      <a:pt x="201" y="0"/>
                    </a:lnTo>
                    <a:lnTo>
                      <a:pt x="9" y="13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31" name="Freeform 271"/>
              <p:cNvSpPr>
                <a:spLocks/>
              </p:cNvSpPr>
              <p:nvPr/>
            </p:nvSpPr>
            <p:spPr bwMode="auto">
              <a:xfrm>
                <a:off x="1878" y="3231"/>
                <a:ext cx="100" cy="68"/>
              </a:xfrm>
              <a:custGeom>
                <a:avLst/>
                <a:gdLst>
                  <a:gd name="T0" fmla="*/ 92 w 100"/>
                  <a:gd name="T1" fmla="*/ 23 h 68"/>
                  <a:gd name="T2" fmla="*/ 66 w 100"/>
                  <a:gd name="T3" fmla="*/ 27 h 68"/>
                  <a:gd name="T4" fmla="*/ 48 w 100"/>
                  <a:gd name="T5" fmla="*/ 33 h 68"/>
                  <a:gd name="T6" fmla="*/ 30 w 100"/>
                  <a:gd name="T7" fmla="*/ 39 h 68"/>
                  <a:gd name="T8" fmla="*/ 17 w 100"/>
                  <a:gd name="T9" fmla="*/ 42 h 68"/>
                  <a:gd name="T10" fmla="*/ 8 w 100"/>
                  <a:gd name="T11" fmla="*/ 35 h 68"/>
                  <a:gd name="T12" fmla="*/ 24 w 100"/>
                  <a:gd name="T13" fmla="*/ 68 h 68"/>
                  <a:gd name="T14" fmla="*/ 33 w 100"/>
                  <a:gd name="T15" fmla="*/ 57 h 68"/>
                  <a:gd name="T16" fmla="*/ 50 w 100"/>
                  <a:gd name="T17" fmla="*/ 53 h 68"/>
                  <a:gd name="T18" fmla="*/ 59 w 100"/>
                  <a:gd name="T19" fmla="*/ 63 h 68"/>
                  <a:gd name="T20" fmla="*/ 92 w 100"/>
                  <a:gd name="T21" fmla="*/ 56 h 68"/>
                  <a:gd name="T22" fmla="*/ 99 w 100"/>
                  <a:gd name="T23" fmla="*/ 23 h 68"/>
                  <a:gd name="T24" fmla="*/ 92 w 100"/>
                  <a:gd name="T25" fmla="*/ 0 h 68"/>
                  <a:gd name="T26" fmla="*/ 92 w 100"/>
                  <a:gd name="T27" fmla="*/ 23 h 6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00"/>
                  <a:gd name="T43" fmla="*/ 0 h 68"/>
                  <a:gd name="T44" fmla="*/ 100 w 100"/>
                  <a:gd name="T45" fmla="*/ 68 h 6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00" h="68">
                    <a:moveTo>
                      <a:pt x="92" y="23"/>
                    </a:moveTo>
                    <a:cubicBezTo>
                      <a:pt x="78" y="27"/>
                      <a:pt x="82" y="26"/>
                      <a:pt x="66" y="27"/>
                    </a:cubicBezTo>
                    <a:cubicBezTo>
                      <a:pt x="60" y="30"/>
                      <a:pt x="54" y="32"/>
                      <a:pt x="48" y="33"/>
                    </a:cubicBezTo>
                    <a:cubicBezTo>
                      <a:pt x="42" y="36"/>
                      <a:pt x="36" y="38"/>
                      <a:pt x="30" y="39"/>
                    </a:cubicBezTo>
                    <a:cubicBezTo>
                      <a:pt x="25" y="43"/>
                      <a:pt x="23" y="45"/>
                      <a:pt x="17" y="42"/>
                    </a:cubicBezTo>
                    <a:cubicBezTo>
                      <a:pt x="14" y="37"/>
                      <a:pt x="15" y="32"/>
                      <a:pt x="8" y="35"/>
                    </a:cubicBezTo>
                    <a:cubicBezTo>
                      <a:pt x="0" y="52"/>
                      <a:pt x="10" y="61"/>
                      <a:pt x="24" y="68"/>
                    </a:cubicBezTo>
                    <a:cubicBezTo>
                      <a:pt x="35" y="64"/>
                      <a:pt x="27" y="63"/>
                      <a:pt x="33" y="57"/>
                    </a:cubicBezTo>
                    <a:cubicBezTo>
                      <a:pt x="35" y="55"/>
                      <a:pt x="47" y="54"/>
                      <a:pt x="50" y="53"/>
                    </a:cubicBezTo>
                    <a:cubicBezTo>
                      <a:pt x="59" y="54"/>
                      <a:pt x="56" y="56"/>
                      <a:pt x="59" y="63"/>
                    </a:cubicBezTo>
                    <a:cubicBezTo>
                      <a:pt x="68" y="57"/>
                      <a:pt x="81" y="58"/>
                      <a:pt x="92" y="56"/>
                    </a:cubicBezTo>
                    <a:cubicBezTo>
                      <a:pt x="95" y="51"/>
                      <a:pt x="99" y="57"/>
                      <a:pt x="99" y="23"/>
                    </a:cubicBezTo>
                    <a:cubicBezTo>
                      <a:pt x="100" y="2"/>
                      <a:pt x="94" y="4"/>
                      <a:pt x="92" y="0"/>
                    </a:cubicBezTo>
                    <a:lnTo>
                      <a:pt x="92" y="23"/>
                    </a:ln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32" name="Freeform 272"/>
              <p:cNvSpPr>
                <a:spLocks/>
              </p:cNvSpPr>
              <p:nvPr/>
            </p:nvSpPr>
            <p:spPr bwMode="auto">
              <a:xfrm>
                <a:off x="1883" y="3224"/>
                <a:ext cx="93" cy="51"/>
              </a:xfrm>
              <a:custGeom>
                <a:avLst/>
                <a:gdLst>
                  <a:gd name="T0" fmla="*/ 51 w 93"/>
                  <a:gd name="T1" fmla="*/ 3 h 51"/>
                  <a:gd name="T2" fmla="*/ 63 w 93"/>
                  <a:gd name="T3" fmla="*/ 16 h 51"/>
                  <a:gd name="T4" fmla="*/ 57 w 93"/>
                  <a:gd name="T5" fmla="*/ 34 h 51"/>
                  <a:gd name="T6" fmla="*/ 33 w 93"/>
                  <a:gd name="T7" fmla="*/ 21 h 51"/>
                  <a:gd name="T8" fmla="*/ 3 w 93"/>
                  <a:gd name="T9" fmla="*/ 36 h 51"/>
                  <a:gd name="T10" fmla="*/ 18 w 93"/>
                  <a:gd name="T11" fmla="*/ 51 h 51"/>
                  <a:gd name="T12" fmla="*/ 45 w 93"/>
                  <a:gd name="T13" fmla="*/ 42 h 51"/>
                  <a:gd name="T14" fmla="*/ 63 w 93"/>
                  <a:gd name="T15" fmla="*/ 34 h 51"/>
                  <a:gd name="T16" fmla="*/ 93 w 93"/>
                  <a:gd name="T17" fmla="*/ 10 h 51"/>
                  <a:gd name="T18" fmla="*/ 70 w 93"/>
                  <a:gd name="T19" fmla="*/ 0 h 51"/>
                  <a:gd name="T20" fmla="*/ 51 w 93"/>
                  <a:gd name="T21" fmla="*/ 3 h 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3"/>
                  <a:gd name="T34" fmla="*/ 0 h 51"/>
                  <a:gd name="T35" fmla="*/ 93 w 93"/>
                  <a:gd name="T36" fmla="*/ 51 h 5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3" h="51">
                    <a:moveTo>
                      <a:pt x="51" y="3"/>
                    </a:moveTo>
                    <a:cubicBezTo>
                      <a:pt x="45" y="8"/>
                      <a:pt x="56" y="12"/>
                      <a:pt x="63" y="16"/>
                    </a:cubicBezTo>
                    <a:cubicBezTo>
                      <a:pt x="61" y="23"/>
                      <a:pt x="61" y="28"/>
                      <a:pt x="57" y="34"/>
                    </a:cubicBezTo>
                    <a:cubicBezTo>
                      <a:pt x="45" y="33"/>
                      <a:pt x="42" y="26"/>
                      <a:pt x="33" y="21"/>
                    </a:cubicBezTo>
                    <a:cubicBezTo>
                      <a:pt x="22" y="26"/>
                      <a:pt x="13" y="29"/>
                      <a:pt x="3" y="36"/>
                    </a:cubicBezTo>
                    <a:cubicBezTo>
                      <a:pt x="0" y="43"/>
                      <a:pt x="12" y="49"/>
                      <a:pt x="18" y="51"/>
                    </a:cubicBezTo>
                    <a:cubicBezTo>
                      <a:pt x="27" y="47"/>
                      <a:pt x="35" y="44"/>
                      <a:pt x="45" y="42"/>
                    </a:cubicBezTo>
                    <a:cubicBezTo>
                      <a:pt x="51" y="39"/>
                      <a:pt x="57" y="38"/>
                      <a:pt x="63" y="34"/>
                    </a:cubicBezTo>
                    <a:cubicBezTo>
                      <a:pt x="73" y="21"/>
                      <a:pt x="71" y="12"/>
                      <a:pt x="93" y="10"/>
                    </a:cubicBezTo>
                    <a:cubicBezTo>
                      <a:pt x="93" y="15"/>
                      <a:pt x="77" y="1"/>
                      <a:pt x="70" y="0"/>
                    </a:cubicBezTo>
                    <a:lnTo>
                      <a:pt x="51" y="3"/>
                    </a:lnTo>
                    <a:close/>
                  </a:path>
                </a:pathLst>
              </a:custGeom>
              <a:solidFill>
                <a:srgbClr val="FFC3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33" name="Freeform 273"/>
              <p:cNvSpPr>
                <a:spLocks/>
              </p:cNvSpPr>
              <p:nvPr/>
            </p:nvSpPr>
            <p:spPr bwMode="auto">
              <a:xfrm>
                <a:off x="1883" y="3266"/>
                <a:ext cx="20" cy="28"/>
              </a:xfrm>
              <a:custGeom>
                <a:avLst/>
                <a:gdLst>
                  <a:gd name="T0" fmla="*/ 19 w 20"/>
                  <a:gd name="T1" fmla="*/ 9 h 28"/>
                  <a:gd name="T2" fmla="*/ 6 w 20"/>
                  <a:gd name="T3" fmla="*/ 0 h 28"/>
                  <a:gd name="T4" fmla="*/ 12 w 20"/>
                  <a:gd name="T5" fmla="*/ 18 h 28"/>
                  <a:gd name="T6" fmla="*/ 19 w 20"/>
                  <a:gd name="T7" fmla="*/ 9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"/>
                  <a:gd name="T13" fmla="*/ 0 h 28"/>
                  <a:gd name="T14" fmla="*/ 20 w 20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" h="28">
                    <a:moveTo>
                      <a:pt x="19" y="9"/>
                    </a:moveTo>
                    <a:cubicBezTo>
                      <a:pt x="15" y="6"/>
                      <a:pt x="10" y="3"/>
                      <a:pt x="6" y="0"/>
                    </a:cubicBezTo>
                    <a:cubicBezTo>
                      <a:pt x="0" y="8"/>
                      <a:pt x="4" y="15"/>
                      <a:pt x="12" y="18"/>
                    </a:cubicBezTo>
                    <a:cubicBezTo>
                      <a:pt x="19" y="28"/>
                      <a:pt x="20" y="9"/>
                      <a:pt x="19" y="9"/>
                    </a:cubicBezTo>
                    <a:close/>
                  </a:path>
                </a:pathLst>
              </a:custGeom>
              <a:solidFill>
                <a:srgbClr val="C05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34" name="Freeform 274"/>
              <p:cNvSpPr>
                <a:spLocks/>
              </p:cNvSpPr>
              <p:nvPr/>
            </p:nvSpPr>
            <p:spPr bwMode="auto">
              <a:xfrm>
                <a:off x="1974" y="3183"/>
                <a:ext cx="35" cy="102"/>
              </a:xfrm>
              <a:custGeom>
                <a:avLst/>
                <a:gdLst>
                  <a:gd name="T0" fmla="*/ 0 w 35"/>
                  <a:gd name="T1" fmla="*/ 47 h 102"/>
                  <a:gd name="T2" fmla="*/ 9 w 35"/>
                  <a:gd name="T3" fmla="*/ 83 h 102"/>
                  <a:gd name="T4" fmla="*/ 26 w 35"/>
                  <a:gd name="T5" fmla="*/ 92 h 102"/>
                  <a:gd name="T6" fmla="*/ 35 w 35"/>
                  <a:gd name="T7" fmla="*/ 36 h 102"/>
                  <a:gd name="T8" fmla="*/ 5 w 35"/>
                  <a:gd name="T9" fmla="*/ 20 h 102"/>
                  <a:gd name="T10" fmla="*/ 0 w 35"/>
                  <a:gd name="T11" fmla="*/ 47 h 1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5"/>
                  <a:gd name="T19" fmla="*/ 0 h 102"/>
                  <a:gd name="T20" fmla="*/ 35 w 35"/>
                  <a:gd name="T21" fmla="*/ 102 h 10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5" h="102">
                    <a:moveTo>
                      <a:pt x="0" y="47"/>
                    </a:moveTo>
                    <a:cubicBezTo>
                      <a:pt x="1" y="57"/>
                      <a:pt x="18" y="0"/>
                      <a:pt x="9" y="83"/>
                    </a:cubicBezTo>
                    <a:cubicBezTo>
                      <a:pt x="27" y="102"/>
                      <a:pt x="22" y="99"/>
                      <a:pt x="26" y="92"/>
                    </a:cubicBezTo>
                    <a:lnTo>
                      <a:pt x="35" y="36"/>
                    </a:lnTo>
                    <a:lnTo>
                      <a:pt x="5" y="20"/>
                    </a:lnTo>
                    <a:lnTo>
                      <a:pt x="0" y="4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EBEBE"/>
                  </a:gs>
                  <a:gs pos="100000">
                    <a:srgbClr val="6C6C6C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35" name="Freeform 275"/>
              <p:cNvSpPr>
                <a:spLocks/>
              </p:cNvSpPr>
              <p:nvPr/>
            </p:nvSpPr>
            <p:spPr bwMode="auto">
              <a:xfrm>
                <a:off x="1913" y="3287"/>
                <a:ext cx="18" cy="19"/>
              </a:xfrm>
              <a:custGeom>
                <a:avLst/>
                <a:gdLst>
                  <a:gd name="T0" fmla="*/ 13 w 18"/>
                  <a:gd name="T1" fmla="*/ 4 h 19"/>
                  <a:gd name="T2" fmla="*/ 0 w 18"/>
                  <a:gd name="T3" fmla="*/ 6 h 19"/>
                  <a:gd name="T4" fmla="*/ 12 w 18"/>
                  <a:gd name="T5" fmla="*/ 16 h 19"/>
                  <a:gd name="T6" fmla="*/ 13 w 18"/>
                  <a:gd name="T7" fmla="*/ 4 h 1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"/>
                  <a:gd name="T13" fmla="*/ 0 h 19"/>
                  <a:gd name="T14" fmla="*/ 18 w 18"/>
                  <a:gd name="T15" fmla="*/ 19 h 1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" h="19">
                    <a:moveTo>
                      <a:pt x="13" y="4"/>
                    </a:moveTo>
                    <a:cubicBezTo>
                      <a:pt x="7" y="0"/>
                      <a:pt x="5" y="2"/>
                      <a:pt x="0" y="6"/>
                    </a:cubicBezTo>
                    <a:cubicBezTo>
                      <a:pt x="1" y="16"/>
                      <a:pt x="1" y="19"/>
                      <a:pt x="12" y="16"/>
                    </a:cubicBezTo>
                    <a:cubicBezTo>
                      <a:pt x="16" y="11"/>
                      <a:pt x="18" y="9"/>
                      <a:pt x="13" y="4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36" name="Freeform 276"/>
              <p:cNvSpPr>
                <a:spLocks/>
              </p:cNvSpPr>
              <p:nvPr/>
            </p:nvSpPr>
            <p:spPr bwMode="auto">
              <a:xfrm>
                <a:off x="1994" y="3281"/>
                <a:ext cx="19" cy="18"/>
              </a:xfrm>
              <a:custGeom>
                <a:avLst/>
                <a:gdLst>
                  <a:gd name="T0" fmla="*/ 16 w 19"/>
                  <a:gd name="T1" fmla="*/ 1 h 18"/>
                  <a:gd name="T2" fmla="*/ 1 w 19"/>
                  <a:gd name="T3" fmla="*/ 7 h 18"/>
                  <a:gd name="T4" fmla="*/ 10 w 19"/>
                  <a:gd name="T5" fmla="*/ 18 h 18"/>
                  <a:gd name="T6" fmla="*/ 16 w 19"/>
                  <a:gd name="T7" fmla="*/ 1 h 1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"/>
                  <a:gd name="T13" fmla="*/ 0 h 18"/>
                  <a:gd name="T14" fmla="*/ 19 w 19"/>
                  <a:gd name="T15" fmla="*/ 18 h 1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" h="18">
                    <a:moveTo>
                      <a:pt x="16" y="1"/>
                    </a:moveTo>
                    <a:cubicBezTo>
                      <a:pt x="9" y="0"/>
                      <a:pt x="4" y="0"/>
                      <a:pt x="1" y="7"/>
                    </a:cubicBezTo>
                    <a:cubicBezTo>
                      <a:pt x="0" y="14"/>
                      <a:pt x="4" y="15"/>
                      <a:pt x="10" y="18"/>
                    </a:cubicBezTo>
                    <a:cubicBezTo>
                      <a:pt x="17" y="15"/>
                      <a:pt x="19" y="8"/>
                      <a:pt x="16" y="1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37" name="Freeform 277"/>
              <p:cNvSpPr>
                <a:spLocks/>
              </p:cNvSpPr>
              <p:nvPr/>
            </p:nvSpPr>
            <p:spPr bwMode="auto">
              <a:xfrm>
                <a:off x="2016" y="3279"/>
                <a:ext cx="17" cy="18"/>
              </a:xfrm>
              <a:custGeom>
                <a:avLst/>
                <a:gdLst>
                  <a:gd name="T0" fmla="*/ 12 w 17"/>
                  <a:gd name="T1" fmla="*/ 5 h 18"/>
                  <a:gd name="T2" fmla="*/ 0 w 17"/>
                  <a:gd name="T3" fmla="*/ 8 h 18"/>
                  <a:gd name="T4" fmla="*/ 11 w 17"/>
                  <a:gd name="T5" fmla="*/ 14 h 18"/>
                  <a:gd name="T6" fmla="*/ 12 w 17"/>
                  <a:gd name="T7" fmla="*/ 5 h 1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8"/>
                  <a:gd name="T14" fmla="*/ 17 w 17"/>
                  <a:gd name="T15" fmla="*/ 18 h 1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8">
                    <a:moveTo>
                      <a:pt x="12" y="5"/>
                    </a:moveTo>
                    <a:cubicBezTo>
                      <a:pt x="6" y="0"/>
                      <a:pt x="4" y="2"/>
                      <a:pt x="0" y="8"/>
                    </a:cubicBezTo>
                    <a:cubicBezTo>
                      <a:pt x="2" y="18"/>
                      <a:pt x="1" y="18"/>
                      <a:pt x="11" y="14"/>
                    </a:cubicBezTo>
                    <a:cubicBezTo>
                      <a:pt x="15" y="9"/>
                      <a:pt x="17" y="10"/>
                      <a:pt x="12" y="5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38" name="Freeform 278"/>
              <p:cNvSpPr>
                <a:spLocks/>
              </p:cNvSpPr>
              <p:nvPr/>
            </p:nvSpPr>
            <p:spPr bwMode="auto">
              <a:xfrm>
                <a:off x="2121" y="3269"/>
                <a:ext cx="17" cy="17"/>
              </a:xfrm>
              <a:custGeom>
                <a:avLst/>
                <a:gdLst>
                  <a:gd name="T0" fmla="*/ 17 w 17"/>
                  <a:gd name="T1" fmla="*/ 9 h 17"/>
                  <a:gd name="T2" fmla="*/ 6 w 17"/>
                  <a:gd name="T3" fmla="*/ 3 h 17"/>
                  <a:gd name="T4" fmla="*/ 8 w 17"/>
                  <a:gd name="T5" fmla="*/ 16 h 17"/>
                  <a:gd name="T6" fmla="*/ 17 w 17"/>
                  <a:gd name="T7" fmla="*/ 9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7" y="9"/>
                    </a:moveTo>
                    <a:cubicBezTo>
                      <a:pt x="14" y="1"/>
                      <a:pt x="14" y="0"/>
                      <a:pt x="6" y="3"/>
                    </a:cubicBezTo>
                    <a:cubicBezTo>
                      <a:pt x="5" y="12"/>
                      <a:pt x="0" y="10"/>
                      <a:pt x="8" y="16"/>
                    </a:cubicBezTo>
                    <a:cubicBezTo>
                      <a:pt x="15" y="13"/>
                      <a:pt x="17" y="17"/>
                      <a:pt x="17" y="9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39" name="Freeform 279"/>
              <p:cNvSpPr>
                <a:spLocks/>
              </p:cNvSpPr>
              <p:nvPr/>
            </p:nvSpPr>
            <p:spPr bwMode="auto">
              <a:xfrm>
                <a:off x="2150" y="3267"/>
                <a:ext cx="19" cy="17"/>
              </a:xfrm>
              <a:custGeom>
                <a:avLst/>
                <a:gdLst>
                  <a:gd name="T0" fmla="*/ 18 w 19"/>
                  <a:gd name="T1" fmla="*/ 9 h 17"/>
                  <a:gd name="T2" fmla="*/ 3 w 19"/>
                  <a:gd name="T3" fmla="*/ 5 h 17"/>
                  <a:gd name="T4" fmla="*/ 10 w 19"/>
                  <a:gd name="T5" fmla="*/ 17 h 17"/>
                  <a:gd name="T6" fmla="*/ 18 w 19"/>
                  <a:gd name="T7" fmla="*/ 9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"/>
                  <a:gd name="T13" fmla="*/ 0 h 17"/>
                  <a:gd name="T14" fmla="*/ 19 w 19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" h="17">
                    <a:moveTo>
                      <a:pt x="18" y="9"/>
                    </a:moveTo>
                    <a:cubicBezTo>
                      <a:pt x="19" y="0"/>
                      <a:pt x="11" y="2"/>
                      <a:pt x="3" y="5"/>
                    </a:cubicBezTo>
                    <a:cubicBezTo>
                      <a:pt x="0" y="12"/>
                      <a:pt x="4" y="13"/>
                      <a:pt x="10" y="17"/>
                    </a:cubicBezTo>
                    <a:cubicBezTo>
                      <a:pt x="12" y="14"/>
                      <a:pt x="18" y="14"/>
                      <a:pt x="18" y="9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40" name="Freeform 280"/>
              <p:cNvSpPr>
                <a:spLocks/>
              </p:cNvSpPr>
              <p:nvPr/>
            </p:nvSpPr>
            <p:spPr bwMode="auto">
              <a:xfrm>
                <a:off x="1952" y="3258"/>
                <a:ext cx="16" cy="22"/>
              </a:xfrm>
              <a:custGeom>
                <a:avLst/>
                <a:gdLst>
                  <a:gd name="T0" fmla="*/ 12 w 16"/>
                  <a:gd name="T1" fmla="*/ 10 h 22"/>
                  <a:gd name="T2" fmla="*/ 0 w 16"/>
                  <a:gd name="T3" fmla="*/ 16 h 22"/>
                  <a:gd name="T4" fmla="*/ 14 w 16"/>
                  <a:gd name="T5" fmla="*/ 19 h 22"/>
                  <a:gd name="T6" fmla="*/ 12 w 16"/>
                  <a:gd name="T7" fmla="*/ 10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"/>
                  <a:gd name="T13" fmla="*/ 0 h 22"/>
                  <a:gd name="T14" fmla="*/ 16 w 16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" h="22">
                    <a:moveTo>
                      <a:pt x="12" y="10"/>
                    </a:moveTo>
                    <a:cubicBezTo>
                      <a:pt x="5" y="0"/>
                      <a:pt x="3" y="10"/>
                      <a:pt x="0" y="16"/>
                    </a:cubicBezTo>
                    <a:cubicBezTo>
                      <a:pt x="6" y="20"/>
                      <a:pt x="7" y="22"/>
                      <a:pt x="14" y="19"/>
                    </a:cubicBezTo>
                    <a:cubicBezTo>
                      <a:pt x="15" y="12"/>
                      <a:pt x="16" y="14"/>
                      <a:pt x="12" y="10"/>
                    </a:cubicBez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</p:grpSp>
        <p:grpSp>
          <p:nvGrpSpPr>
            <p:cNvPr id="114" name="Group 281"/>
            <p:cNvGrpSpPr>
              <a:grpSpLocks/>
            </p:cNvGrpSpPr>
            <p:nvPr/>
          </p:nvGrpSpPr>
          <p:grpSpPr bwMode="auto">
            <a:xfrm rot="385350" flipH="1">
              <a:off x="1648" y="3647"/>
              <a:ext cx="83" cy="39"/>
              <a:chOff x="1878" y="3183"/>
              <a:chExt cx="322" cy="137"/>
            </a:xfrm>
          </p:grpSpPr>
          <p:sp>
            <p:nvSpPr>
              <p:cNvPr id="115" name="Freeform 282"/>
              <p:cNvSpPr>
                <a:spLocks/>
              </p:cNvSpPr>
              <p:nvPr/>
            </p:nvSpPr>
            <p:spPr bwMode="auto">
              <a:xfrm>
                <a:off x="1880" y="3189"/>
                <a:ext cx="320" cy="131"/>
              </a:xfrm>
              <a:custGeom>
                <a:avLst/>
                <a:gdLst>
                  <a:gd name="T0" fmla="*/ 320 w 320"/>
                  <a:gd name="T1" fmla="*/ 21 h 131"/>
                  <a:gd name="T2" fmla="*/ 313 w 320"/>
                  <a:gd name="T3" fmla="*/ 78 h 131"/>
                  <a:gd name="T4" fmla="*/ 297 w 320"/>
                  <a:gd name="T5" fmla="*/ 80 h 131"/>
                  <a:gd name="T6" fmla="*/ 282 w 320"/>
                  <a:gd name="T7" fmla="*/ 102 h 131"/>
                  <a:gd name="T8" fmla="*/ 266 w 320"/>
                  <a:gd name="T9" fmla="*/ 93 h 131"/>
                  <a:gd name="T10" fmla="*/ 250 w 320"/>
                  <a:gd name="T11" fmla="*/ 104 h 131"/>
                  <a:gd name="T12" fmla="*/ 225 w 320"/>
                  <a:gd name="T13" fmla="*/ 84 h 131"/>
                  <a:gd name="T14" fmla="*/ 160 w 320"/>
                  <a:gd name="T15" fmla="*/ 92 h 131"/>
                  <a:gd name="T16" fmla="*/ 142 w 320"/>
                  <a:gd name="T17" fmla="*/ 113 h 131"/>
                  <a:gd name="T18" fmla="*/ 129 w 320"/>
                  <a:gd name="T19" fmla="*/ 112 h 131"/>
                  <a:gd name="T20" fmla="*/ 124 w 320"/>
                  <a:gd name="T21" fmla="*/ 115 h 131"/>
                  <a:gd name="T22" fmla="*/ 100 w 320"/>
                  <a:gd name="T23" fmla="*/ 103 h 131"/>
                  <a:gd name="T24" fmla="*/ 60 w 320"/>
                  <a:gd name="T25" fmla="*/ 111 h 131"/>
                  <a:gd name="T26" fmla="*/ 19 w 320"/>
                  <a:gd name="T27" fmla="*/ 111 h 131"/>
                  <a:gd name="T28" fmla="*/ 5 w 320"/>
                  <a:gd name="T29" fmla="*/ 73 h 131"/>
                  <a:gd name="T30" fmla="*/ 22 w 320"/>
                  <a:gd name="T31" fmla="*/ 64 h 131"/>
                  <a:gd name="T32" fmla="*/ 41 w 320"/>
                  <a:gd name="T33" fmla="*/ 56 h 131"/>
                  <a:gd name="T34" fmla="*/ 76 w 320"/>
                  <a:gd name="T35" fmla="*/ 34 h 131"/>
                  <a:gd name="T36" fmla="*/ 84 w 320"/>
                  <a:gd name="T37" fmla="*/ 35 h 131"/>
                  <a:gd name="T38" fmla="*/ 85 w 320"/>
                  <a:gd name="T39" fmla="*/ 39 h 131"/>
                  <a:gd name="T40" fmla="*/ 93 w 320"/>
                  <a:gd name="T41" fmla="*/ 42 h 131"/>
                  <a:gd name="T42" fmla="*/ 99 w 320"/>
                  <a:gd name="T43" fmla="*/ 11 h 131"/>
                  <a:gd name="T44" fmla="*/ 291 w 320"/>
                  <a:gd name="T45" fmla="*/ 0 h 131"/>
                  <a:gd name="T46" fmla="*/ 320 w 320"/>
                  <a:gd name="T47" fmla="*/ 21 h 13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320"/>
                  <a:gd name="T73" fmla="*/ 0 h 131"/>
                  <a:gd name="T74" fmla="*/ 320 w 320"/>
                  <a:gd name="T75" fmla="*/ 131 h 131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320" h="131">
                    <a:moveTo>
                      <a:pt x="320" y="21"/>
                    </a:moveTo>
                    <a:lnTo>
                      <a:pt x="313" y="78"/>
                    </a:lnTo>
                    <a:cubicBezTo>
                      <a:pt x="306" y="78"/>
                      <a:pt x="304" y="79"/>
                      <a:pt x="297" y="80"/>
                    </a:cubicBezTo>
                    <a:cubicBezTo>
                      <a:pt x="295" y="93"/>
                      <a:pt x="292" y="99"/>
                      <a:pt x="282" y="102"/>
                    </a:cubicBezTo>
                    <a:cubicBezTo>
                      <a:pt x="273" y="100"/>
                      <a:pt x="269" y="100"/>
                      <a:pt x="266" y="93"/>
                    </a:cubicBezTo>
                    <a:cubicBezTo>
                      <a:pt x="263" y="99"/>
                      <a:pt x="257" y="101"/>
                      <a:pt x="250" y="104"/>
                    </a:cubicBezTo>
                    <a:cubicBezTo>
                      <a:pt x="232" y="101"/>
                      <a:pt x="235" y="98"/>
                      <a:pt x="225" y="84"/>
                    </a:cubicBezTo>
                    <a:cubicBezTo>
                      <a:pt x="195" y="85"/>
                      <a:pt x="189" y="89"/>
                      <a:pt x="160" y="92"/>
                    </a:cubicBezTo>
                    <a:cubicBezTo>
                      <a:pt x="156" y="108"/>
                      <a:pt x="156" y="108"/>
                      <a:pt x="142" y="113"/>
                    </a:cubicBezTo>
                    <a:cubicBezTo>
                      <a:pt x="138" y="114"/>
                      <a:pt x="131" y="112"/>
                      <a:pt x="129" y="112"/>
                    </a:cubicBezTo>
                    <a:cubicBezTo>
                      <a:pt x="128" y="114"/>
                      <a:pt x="126" y="114"/>
                      <a:pt x="124" y="115"/>
                    </a:cubicBezTo>
                    <a:cubicBezTo>
                      <a:pt x="111" y="113"/>
                      <a:pt x="112" y="117"/>
                      <a:pt x="100" y="103"/>
                    </a:cubicBezTo>
                    <a:cubicBezTo>
                      <a:pt x="83" y="106"/>
                      <a:pt x="77" y="105"/>
                      <a:pt x="60" y="111"/>
                    </a:cubicBezTo>
                    <a:cubicBezTo>
                      <a:pt x="46" y="131"/>
                      <a:pt x="31" y="119"/>
                      <a:pt x="19" y="111"/>
                    </a:cubicBezTo>
                    <a:cubicBezTo>
                      <a:pt x="6" y="96"/>
                      <a:pt x="5" y="82"/>
                      <a:pt x="5" y="73"/>
                    </a:cubicBezTo>
                    <a:cubicBezTo>
                      <a:pt x="0" y="78"/>
                      <a:pt x="14" y="65"/>
                      <a:pt x="22" y="64"/>
                    </a:cubicBezTo>
                    <a:cubicBezTo>
                      <a:pt x="39" y="59"/>
                      <a:pt x="31" y="56"/>
                      <a:pt x="41" y="56"/>
                    </a:cubicBezTo>
                    <a:cubicBezTo>
                      <a:pt x="51" y="33"/>
                      <a:pt x="51" y="40"/>
                      <a:pt x="76" y="34"/>
                    </a:cubicBezTo>
                    <a:cubicBezTo>
                      <a:pt x="75" y="21"/>
                      <a:pt x="87" y="15"/>
                      <a:pt x="84" y="35"/>
                    </a:cubicBezTo>
                    <a:cubicBezTo>
                      <a:pt x="84" y="36"/>
                      <a:pt x="84" y="38"/>
                      <a:pt x="85" y="39"/>
                    </a:cubicBezTo>
                    <a:cubicBezTo>
                      <a:pt x="87" y="41"/>
                      <a:pt x="93" y="42"/>
                      <a:pt x="93" y="42"/>
                    </a:cubicBezTo>
                    <a:lnTo>
                      <a:pt x="99" y="11"/>
                    </a:lnTo>
                    <a:lnTo>
                      <a:pt x="291" y="0"/>
                    </a:lnTo>
                    <a:lnTo>
                      <a:pt x="320" y="21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16" name="Freeform 283"/>
              <p:cNvSpPr>
                <a:spLocks/>
              </p:cNvSpPr>
              <p:nvPr/>
            </p:nvSpPr>
            <p:spPr bwMode="auto">
              <a:xfrm>
                <a:off x="1977" y="3188"/>
                <a:ext cx="221" cy="31"/>
              </a:xfrm>
              <a:custGeom>
                <a:avLst/>
                <a:gdLst>
                  <a:gd name="T0" fmla="*/ 0 w 221"/>
                  <a:gd name="T1" fmla="*/ 12 h 31"/>
                  <a:gd name="T2" fmla="*/ 29 w 221"/>
                  <a:gd name="T3" fmla="*/ 31 h 31"/>
                  <a:gd name="T4" fmla="*/ 221 w 221"/>
                  <a:gd name="T5" fmla="*/ 19 h 31"/>
                  <a:gd name="T6" fmla="*/ 195 w 221"/>
                  <a:gd name="T7" fmla="*/ 0 h 31"/>
                  <a:gd name="T8" fmla="*/ 0 w 221"/>
                  <a:gd name="T9" fmla="*/ 12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"/>
                  <a:gd name="T16" fmla="*/ 0 h 31"/>
                  <a:gd name="T17" fmla="*/ 221 w 221"/>
                  <a:gd name="T18" fmla="*/ 31 h 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" h="31">
                    <a:moveTo>
                      <a:pt x="0" y="12"/>
                    </a:moveTo>
                    <a:lnTo>
                      <a:pt x="29" y="31"/>
                    </a:lnTo>
                    <a:lnTo>
                      <a:pt x="221" y="19"/>
                    </a:lnTo>
                    <a:lnTo>
                      <a:pt x="195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FDFD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17" name="Freeform 284"/>
              <p:cNvSpPr>
                <a:spLocks/>
              </p:cNvSpPr>
              <p:nvPr/>
            </p:nvSpPr>
            <p:spPr bwMode="auto">
              <a:xfrm>
                <a:off x="1998" y="3206"/>
                <a:ext cx="201" cy="72"/>
              </a:xfrm>
              <a:custGeom>
                <a:avLst/>
                <a:gdLst>
                  <a:gd name="T0" fmla="*/ 0 w 201"/>
                  <a:gd name="T1" fmla="*/ 72 h 72"/>
                  <a:gd name="T2" fmla="*/ 197 w 201"/>
                  <a:gd name="T3" fmla="*/ 55 h 72"/>
                  <a:gd name="T4" fmla="*/ 201 w 201"/>
                  <a:gd name="T5" fmla="*/ 0 h 72"/>
                  <a:gd name="T6" fmla="*/ 9 w 201"/>
                  <a:gd name="T7" fmla="*/ 13 h 72"/>
                  <a:gd name="T8" fmla="*/ 0 w 201"/>
                  <a:gd name="T9" fmla="*/ 72 h 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1"/>
                  <a:gd name="T16" fmla="*/ 0 h 72"/>
                  <a:gd name="T17" fmla="*/ 201 w 201"/>
                  <a:gd name="T18" fmla="*/ 72 h 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1" h="72">
                    <a:moveTo>
                      <a:pt x="0" y="72"/>
                    </a:moveTo>
                    <a:lnTo>
                      <a:pt x="197" y="55"/>
                    </a:lnTo>
                    <a:lnTo>
                      <a:pt x="201" y="0"/>
                    </a:lnTo>
                    <a:lnTo>
                      <a:pt x="9" y="13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18" name="Freeform 285"/>
              <p:cNvSpPr>
                <a:spLocks/>
              </p:cNvSpPr>
              <p:nvPr/>
            </p:nvSpPr>
            <p:spPr bwMode="auto">
              <a:xfrm>
                <a:off x="1878" y="3231"/>
                <a:ext cx="100" cy="68"/>
              </a:xfrm>
              <a:custGeom>
                <a:avLst/>
                <a:gdLst>
                  <a:gd name="T0" fmla="*/ 92 w 100"/>
                  <a:gd name="T1" fmla="*/ 23 h 68"/>
                  <a:gd name="T2" fmla="*/ 66 w 100"/>
                  <a:gd name="T3" fmla="*/ 27 h 68"/>
                  <a:gd name="T4" fmla="*/ 48 w 100"/>
                  <a:gd name="T5" fmla="*/ 33 h 68"/>
                  <a:gd name="T6" fmla="*/ 30 w 100"/>
                  <a:gd name="T7" fmla="*/ 39 h 68"/>
                  <a:gd name="T8" fmla="*/ 17 w 100"/>
                  <a:gd name="T9" fmla="*/ 42 h 68"/>
                  <a:gd name="T10" fmla="*/ 8 w 100"/>
                  <a:gd name="T11" fmla="*/ 35 h 68"/>
                  <a:gd name="T12" fmla="*/ 24 w 100"/>
                  <a:gd name="T13" fmla="*/ 68 h 68"/>
                  <a:gd name="T14" fmla="*/ 33 w 100"/>
                  <a:gd name="T15" fmla="*/ 57 h 68"/>
                  <a:gd name="T16" fmla="*/ 50 w 100"/>
                  <a:gd name="T17" fmla="*/ 53 h 68"/>
                  <a:gd name="T18" fmla="*/ 59 w 100"/>
                  <a:gd name="T19" fmla="*/ 63 h 68"/>
                  <a:gd name="T20" fmla="*/ 92 w 100"/>
                  <a:gd name="T21" fmla="*/ 56 h 68"/>
                  <a:gd name="T22" fmla="*/ 99 w 100"/>
                  <a:gd name="T23" fmla="*/ 23 h 68"/>
                  <a:gd name="T24" fmla="*/ 92 w 100"/>
                  <a:gd name="T25" fmla="*/ 0 h 68"/>
                  <a:gd name="T26" fmla="*/ 92 w 100"/>
                  <a:gd name="T27" fmla="*/ 23 h 6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00"/>
                  <a:gd name="T43" fmla="*/ 0 h 68"/>
                  <a:gd name="T44" fmla="*/ 100 w 100"/>
                  <a:gd name="T45" fmla="*/ 68 h 6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00" h="68">
                    <a:moveTo>
                      <a:pt x="92" y="23"/>
                    </a:moveTo>
                    <a:cubicBezTo>
                      <a:pt x="78" y="27"/>
                      <a:pt x="82" y="26"/>
                      <a:pt x="66" y="27"/>
                    </a:cubicBezTo>
                    <a:cubicBezTo>
                      <a:pt x="60" y="30"/>
                      <a:pt x="54" y="32"/>
                      <a:pt x="48" y="33"/>
                    </a:cubicBezTo>
                    <a:cubicBezTo>
                      <a:pt x="42" y="36"/>
                      <a:pt x="36" y="38"/>
                      <a:pt x="30" y="39"/>
                    </a:cubicBezTo>
                    <a:cubicBezTo>
                      <a:pt x="25" y="43"/>
                      <a:pt x="23" y="45"/>
                      <a:pt x="17" y="42"/>
                    </a:cubicBezTo>
                    <a:cubicBezTo>
                      <a:pt x="14" y="37"/>
                      <a:pt x="15" y="32"/>
                      <a:pt x="8" y="35"/>
                    </a:cubicBezTo>
                    <a:cubicBezTo>
                      <a:pt x="0" y="52"/>
                      <a:pt x="10" y="61"/>
                      <a:pt x="24" y="68"/>
                    </a:cubicBezTo>
                    <a:cubicBezTo>
                      <a:pt x="35" y="64"/>
                      <a:pt x="27" y="63"/>
                      <a:pt x="33" y="57"/>
                    </a:cubicBezTo>
                    <a:cubicBezTo>
                      <a:pt x="35" y="55"/>
                      <a:pt x="47" y="54"/>
                      <a:pt x="50" y="53"/>
                    </a:cubicBezTo>
                    <a:cubicBezTo>
                      <a:pt x="59" y="54"/>
                      <a:pt x="56" y="56"/>
                      <a:pt x="59" y="63"/>
                    </a:cubicBezTo>
                    <a:cubicBezTo>
                      <a:pt x="68" y="57"/>
                      <a:pt x="81" y="58"/>
                      <a:pt x="92" y="56"/>
                    </a:cubicBezTo>
                    <a:cubicBezTo>
                      <a:pt x="95" y="51"/>
                      <a:pt x="99" y="57"/>
                      <a:pt x="99" y="23"/>
                    </a:cubicBezTo>
                    <a:cubicBezTo>
                      <a:pt x="100" y="2"/>
                      <a:pt x="94" y="4"/>
                      <a:pt x="92" y="0"/>
                    </a:cubicBezTo>
                    <a:lnTo>
                      <a:pt x="92" y="23"/>
                    </a:lnTo>
                    <a:close/>
                  </a:path>
                </a:pathLst>
              </a:custGeom>
              <a:solidFill>
                <a:srgbClr val="4F81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19" name="Freeform 286"/>
              <p:cNvSpPr>
                <a:spLocks/>
              </p:cNvSpPr>
              <p:nvPr/>
            </p:nvSpPr>
            <p:spPr bwMode="auto">
              <a:xfrm>
                <a:off x="1883" y="3224"/>
                <a:ext cx="93" cy="51"/>
              </a:xfrm>
              <a:custGeom>
                <a:avLst/>
                <a:gdLst>
                  <a:gd name="T0" fmla="*/ 51 w 93"/>
                  <a:gd name="T1" fmla="*/ 3 h 51"/>
                  <a:gd name="T2" fmla="*/ 63 w 93"/>
                  <a:gd name="T3" fmla="*/ 16 h 51"/>
                  <a:gd name="T4" fmla="*/ 57 w 93"/>
                  <a:gd name="T5" fmla="*/ 34 h 51"/>
                  <a:gd name="T6" fmla="*/ 33 w 93"/>
                  <a:gd name="T7" fmla="*/ 21 h 51"/>
                  <a:gd name="T8" fmla="*/ 3 w 93"/>
                  <a:gd name="T9" fmla="*/ 36 h 51"/>
                  <a:gd name="T10" fmla="*/ 18 w 93"/>
                  <a:gd name="T11" fmla="*/ 51 h 51"/>
                  <a:gd name="T12" fmla="*/ 45 w 93"/>
                  <a:gd name="T13" fmla="*/ 42 h 51"/>
                  <a:gd name="T14" fmla="*/ 63 w 93"/>
                  <a:gd name="T15" fmla="*/ 34 h 51"/>
                  <a:gd name="T16" fmla="*/ 93 w 93"/>
                  <a:gd name="T17" fmla="*/ 10 h 51"/>
                  <a:gd name="T18" fmla="*/ 70 w 93"/>
                  <a:gd name="T19" fmla="*/ 0 h 51"/>
                  <a:gd name="T20" fmla="*/ 51 w 93"/>
                  <a:gd name="T21" fmla="*/ 3 h 5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3"/>
                  <a:gd name="T34" fmla="*/ 0 h 51"/>
                  <a:gd name="T35" fmla="*/ 93 w 93"/>
                  <a:gd name="T36" fmla="*/ 51 h 51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3" h="51">
                    <a:moveTo>
                      <a:pt x="51" y="3"/>
                    </a:moveTo>
                    <a:cubicBezTo>
                      <a:pt x="45" y="8"/>
                      <a:pt x="56" y="12"/>
                      <a:pt x="63" y="16"/>
                    </a:cubicBezTo>
                    <a:cubicBezTo>
                      <a:pt x="61" y="23"/>
                      <a:pt x="61" y="28"/>
                      <a:pt x="57" y="34"/>
                    </a:cubicBezTo>
                    <a:cubicBezTo>
                      <a:pt x="45" y="33"/>
                      <a:pt x="42" y="26"/>
                      <a:pt x="33" y="21"/>
                    </a:cubicBezTo>
                    <a:cubicBezTo>
                      <a:pt x="22" y="26"/>
                      <a:pt x="13" y="29"/>
                      <a:pt x="3" y="36"/>
                    </a:cubicBezTo>
                    <a:cubicBezTo>
                      <a:pt x="0" y="43"/>
                      <a:pt x="12" y="49"/>
                      <a:pt x="18" y="51"/>
                    </a:cubicBezTo>
                    <a:cubicBezTo>
                      <a:pt x="27" y="47"/>
                      <a:pt x="35" y="44"/>
                      <a:pt x="45" y="42"/>
                    </a:cubicBezTo>
                    <a:cubicBezTo>
                      <a:pt x="51" y="39"/>
                      <a:pt x="57" y="38"/>
                      <a:pt x="63" y="34"/>
                    </a:cubicBezTo>
                    <a:cubicBezTo>
                      <a:pt x="73" y="21"/>
                      <a:pt x="71" y="12"/>
                      <a:pt x="93" y="10"/>
                    </a:cubicBezTo>
                    <a:cubicBezTo>
                      <a:pt x="93" y="15"/>
                      <a:pt x="77" y="1"/>
                      <a:pt x="70" y="0"/>
                    </a:cubicBezTo>
                    <a:lnTo>
                      <a:pt x="51" y="3"/>
                    </a:lnTo>
                    <a:close/>
                  </a:path>
                </a:pathLst>
              </a:custGeom>
              <a:solidFill>
                <a:srgbClr val="FFC34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20" name="Freeform 287"/>
              <p:cNvSpPr>
                <a:spLocks/>
              </p:cNvSpPr>
              <p:nvPr/>
            </p:nvSpPr>
            <p:spPr bwMode="auto">
              <a:xfrm>
                <a:off x="1883" y="3266"/>
                <a:ext cx="20" cy="28"/>
              </a:xfrm>
              <a:custGeom>
                <a:avLst/>
                <a:gdLst>
                  <a:gd name="T0" fmla="*/ 19 w 20"/>
                  <a:gd name="T1" fmla="*/ 9 h 28"/>
                  <a:gd name="T2" fmla="*/ 6 w 20"/>
                  <a:gd name="T3" fmla="*/ 0 h 28"/>
                  <a:gd name="T4" fmla="*/ 12 w 20"/>
                  <a:gd name="T5" fmla="*/ 18 h 28"/>
                  <a:gd name="T6" fmla="*/ 19 w 20"/>
                  <a:gd name="T7" fmla="*/ 9 h 2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"/>
                  <a:gd name="T13" fmla="*/ 0 h 28"/>
                  <a:gd name="T14" fmla="*/ 20 w 20"/>
                  <a:gd name="T15" fmla="*/ 28 h 2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" h="28">
                    <a:moveTo>
                      <a:pt x="19" y="9"/>
                    </a:moveTo>
                    <a:cubicBezTo>
                      <a:pt x="15" y="6"/>
                      <a:pt x="10" y="3"/>
                      <a:pt x="6" y="0"/>
                    </a:cubicBezTo>
                    <a:cubicBezTo>
                      <a:pt x="0" y="8"/>
                      <a:pt x="4" y="15"/>
                      <a:pt x="12" y="18"/>
                    </a:cubicBezTo>
                    <a:cubicBezTo>
                      <a:pt x="19" y="28"/>
                      <a:pt x="20" y="9"/>
                      <a:pt x="19" y="9"/>
                    </a:cubicBezTo>
                    <a:close/>
                  </a:path>
                </a:pathLst>
              </a:custGeom>
              <a:solidFill>
                <a:srgbClr val="C05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21" name="Freeform 288"/>
              <p:cNvSpPr>
                <a:spLocks/>
              </p:cNvSpPr>
              <p:nvPr/>
            </p:nvSpPr>
            <p:spPr bwMode="auto">
              <a:xfrm>
                <a:off x="1974" y="3183"/>
                <a:ext cx="35" cy="102"/>
              </a:xfrm>
              <a:custGeom>
                <a:avLst/>
                <a:gdLst>
                  <a:gd name="T0" fmla="*/ 0 w 35"/>
                  <a:gd name="T1" fmla="*/ 47 h 102"/>
                  <a:gd name="T2" fmla="*/ 9 w 35"/>
                  <a:gd name="T3" fmla="*/ 83 h 102"/>
                  <a:gd name="T4" fmla="*/ 26 w 35"/>
                  <a:gd name="T5" fmla="*/ 92 h 102"/>
                  <a:gd name="T6" fmla="*/ 35 w 35"/>
                  <a:gd name="T7" fmla="*/ 36 h 102"/>
                  <a:gd name="T8" fmla="*/ 5 w 35"/>
                  <a:gd name="T9" fmla="*/ 20 h 102"/>
                  <a:gd name="T10" fmla="*/ 0 w 35"/>
                  <a:gd name="T11" fmla="*/ 47 h 10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5"/>
                  <a:gd name="T19" fmla="*/ 0 h 102"/>
                  <a:gd name="T20" fmla="*/ 35 w 35"/>
                  <a:gd name="T21" fmla="*/ 102 h 10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5" h="102">
                    <a:moveTo>
                      <a:pt x="0" y="47"/>
                    </a:moveTo>
                    <a:cubicBezTo>
                      <a:pt x="1" y="57"/>
                      <a:pt x="18" y="0"/>
                      <a:pt x="9" y="83"/>
                    </a:cubicBezTo>
                    <a:cubicBezTo>
                      <a:pt x="27" y="102"/>
                      <a:pt x="22" y="99"/>
                      <a:pt x="26" y="92"/>
                    </a:cubicBezTo>
                    <a:lnTo>
                      <a:pt x="35" y="36"/>
                    </a:lnTo>
                    <a:lnTo>
                      <a:pt x="5" y="20"/>
                    </a:lnTo>
                    <a:lnTo>
                      <a:pt x="0" y="47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EBEBE"/>
                  </a:gs>
                  <a:gs pos="100000">
                    <a:srgbClr val="6C6C6C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22" name="Freeform 289"/>
              <p:cNvSpPr>
                <a:spLocks/>
              </p:cNvSpPr>
              <p:nvPr/>
            </p:nvSpPr>
            <p:spPr bwMode="auto">
              <a:xfrm>
                <a:off x="1913" y="3287"/>
                <a:ext cx="18" cy="19"/>
              </a:xfrm>
              <a:custGeom>
                <a:avLst/>
                <a:gdLst>
                  <a:gd name="T0" fmla="*/ 13 w 18"/>
                  <a:gd name="T1" fmla="*/ 4 h 19"/>
                  <a:gd name="T2" fmla="*/ 0 w 18"/>
                  <a:gd name="T3" fmla="*/ 6 h 19"/>
                  <a:gd name="T4" fmla="*/ 12 w 18"/>
                  <a:gd name="T5" fmla="*/ 16 h 19"/>
                  <a:gd name="T6" fmla="*/ 13 w 18"/>
                  <a:gd name="T7" fmla="*/ 4 h 1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"/>
                  <a:gd name="T13" fmla="*/ 0 h 19"/>
                  <a:gd name="T14" fmla="*/ 18 w 18"/>
                  <a:gd name="T15" fmla="*/ 19 h 1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" h="19">
                    <a:moveTo>
                      <a:pt x="13" y="4"/>
                    </a:moveTo>
                    <a:cubicBezTo>
                      <a:pt x="7" y="0"/>
                      <a:pt x="5" y="2"/>
                      <a:pt x="0" y="6"/>
                    </a:cubicBezTo>
                    <a:cubicBezTo>
                      <a:pt x="1" y="16"/>
                      <a:pt x="1" y="19"/>
                      <a:pt x="12" y="16"/>
                    </a:cubicBezTo>
                    <a:cubicBezTo>
                      <a:pt x="16" y="11"/>
                      <a:pt x="18" y="9"/>
                      <a:pt x="13" y="4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23" name="Freeform 290"/>
              <p:cNvSpPr>
                <a:spLocks/>
              </p:cNvSpPr>
              <p:nvPr/>
            </p:nvSpPr>
            <p:spPr bwMode="auto">
              <a:xfrm>
                <a:off x="1994" y="3281"/>
                <a:ext cx="19" cy="18"/>
              </a:xfrm>
              <a:custGeom>
                <a:avLst/>
                <a:gdLst>
                  <a:gd name="T0" fmla="*/ 16 w 19"/>
                  <a:gd name="T1" fmla="*/ 1 h 18"/>
                  <a:gd name="T2" fmla="*/ 1 w 19"/>
                  <a:gd name="T3" fmla="*/ 7 h 18"/>
                  <a:gd name="T4" fmla="*/ 10 w 19"/>
                  <a:gd name="T5" fmla="*/ 18 h 18"/>
                  <a:gd name="T6" fmla="*/ 16 w 19"/>
                  <a:gd name="T7" fmla="*/ 1 h 1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"/>
                  <a:gd name="T13" fmla="*/ 0 h 18"/>
                  <a:gd name="T14" fmla="*/ 19 w 19"/>
                  <a:gd name="T15" fmla="*/ 18 h 1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" h="18">
                    <a:moveTo>
                      <a:pt x="16" y="1"/>
                    </a:moveTo>
                    <a:cubicBezTo>
                      <a:pt x="9" y="0"/>
                      <a:pt x="4" y="0"/>
                      <a:pt x="1" y="7"/>
                    </a:cubicBezTo>
                    <a:cubicBezTo>
                      <a:pt x="0" y="14"/>
                      <a:pt x="4" y="15"/>
                      <a:pt x="10" y="18"/>
                    </a:cubicBezTo>
                    <a:cubicBezTo>
                      <a:pt x="17" y="15"/>
                      <a:pt x="19" y="8"/>
                      <a:pt x="16" y="1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24" name="Freeform 291"/>
              <p:cNvSpPr>
                <a:spLocks/>
              </p:cNvSpPr>
              <p:nvPr/>
            </p:nvSpPr>
            <p:spPr bwMode="auto">
              <a:xfrm>
                <a:off x="2016" y="3279"/>
                <a:ext cx="17" cy="18"/>
              </a:xfrm>
              <a:custGeom>
                <a:avLst/>
                <a:gdLst>
                  <a:gd name="T0" fmla="*/ 12 w 17"/>
                  <a:gd name="T1" fmla="*/ 5 h 18"/>
                  <a:gd name="T2" fmla="*/ 0 w 17"/>
                  <a:gd name="T3" fmla="*/ 8 h 18"/>
                  <a:gd name="T4" fmla="*/ 11 w 17"/>
                  <a:gd name="T5" fmla="*/ 14 h 18"/>
                  <a:gd name="T6" fmla="*/ 12 w 17"/>
                  <a:gd name="T7" fmla="*/ 5 h 1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8"/>
                  <a:gd name="T14" fmla="*/ 17 w 17"/>
                  <a:gd name="T15" fmla="*/ 18 h 1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8">
                    <a:moveTo>
                      <a:pt x="12" y="5"/>
                    </a:moveTo>
                    <a:cubicBezTo>
                      <a:pt x="6" y="0"/>
                      <a:pt x="4" y="2"/>
                      <a:pt x="0" y="8"/>
                    </a:cubicBezTo>
                    <a:cubicBezTo>
                      <a:pt x="2" y="18"/>
                      <a:pt x="1" y="18"/>
                      <a:pt x="11" y="14"/>
                    </a:cubicBezTo>
                    <a:cubicBezTo>
                      <a:pt x="15" y="9"/>
                      <a:pt x="17" y="10"/>
                      <a:pt x="12" y="5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25" name="Freeform 292"/>
              <p:cNvSpPr>
                <a:spLocks/>
              </p:cNvSpPr>
              <p:nvPr/>
            </p:nvSpPr>
            <p:spPr bwMode="auto">
              <a:xfrm>
                <a:off x="2121" y="3269"/>
                <a:ext cx="17" cy="17"/>
              </a:xfrm>
              <a:custGeom>
                <a:avLst/>
                <a:gdLst>
                  <a:gd name="T0" fmla="*/ 17 w 17"/>
                  <a:gd name="T1" fmla="*/ 9 h 17"/>
                  <a:gd name="T2" fmla="*/ 6 w 17"/>
                  <a:gd name="T3" fmla="*/ 3 h 17"/>
                  <a:gd name="T4" fmla="*/ 8 w 17"/>
                  <a:gd name="T5" fmla="*/ 16 h 17"/>
                  <a:gd name="T6" fmla="*/ 17 w 17"/>
                  <a:gd name="T7" fmla="*/ 9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7" y="9"/>
                    </a:moveTo>
                    <a:cubicBezTo>
                      <a:pt x="14" y="1"/>
                      <a:pt x="14" y="0"/>
                      <a:pt x="6" y="3"/>
                    </a:cubicBezTo>
                    <a:cubicBezTo>
                      <a:pt x="5" y="12"/>
                      <a:pt x="0" y="10"/>
                      <a:pt x="8" y="16"/>
                    </a:cubicBezTo>
                    <a:cubicBezTo>
                      <a:pt x="15" y="13"/>
                      <a:pt x="17" y="17"/>
                      <a:pt x="17" y="9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26" name="Freeform 293"/>
              <p:cNvSpPr>
                <a:spLocks/>
              </p:cNvSpPr>
              <p:nvPr/>
            </p:nvSpPr>
            <p:spPr bwMode="auto">
              <a:xfrm>
                <a:off x="2150" y="3267"/>
                <a:ext cx="19" cy="17"/>
              </a:xfrm>
              <a:custGeom>
                <a:avLst/>
                <a:gdLst>
                  <a:gd name="T0" fmla="*/ 18 w 19"/>
                  <a:gd name="T1" fmla="*/ 9 h 17"/>
                  <a:gd name="T2" fmla="*/ 3 w 19"/>
                  <a:gd name="T3" fmla="*/ 5 h 17"/>
                  <a:gd name="T4" fmla="*/ 10 w 19"/>
                  <a:gd name="T5" fmla="*/ 17 h 17"/>
                  <a:gd name="T6" fmla="*/ 18 w 19"/>
                  <a:gd name="T7" fmla="*/ 9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"/>
                  <a:gd name="T13" fmla="*/ 0 h 17"/>
                  <a:gd name="T14" fmla="*/ 19 w 19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" h="17">
                    <a:moveTo>
                      <a:pt x="18" y="9"/>
                    </a:moveTo>
                    <a:cubicBezTo>
                      <a:pt x="19" y="0"/>
                      <a:pt x="11" y="2"/>
                      <a:pt x="3" y="5"/>
                    </a:cubicBezTo>
                    <a:cubicBezTo>
                      <a:pt x="0" y="12"/>
                      <a:pt x="4" y="13"/>
                      <a:pt x="10" y="17"/>
                    </a:cubicBezTo>
                    <a:cubicBezTo>
                      <a:pt x="12" y="14"/>
                      <a:pt x="18" y="14"/>
                      <a:pt x="18" y="9"/>
                    </a:cubicBezTo>
                    <a:close/>
                  </a:path>
                </a:pathLst>
              </a:cu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  <p:sp>
            <p:nvSpPr>
              <p:cNvPr id="127" name="Freeform 294"/>
              <p:cNvSpPr>
                <a:spLocks/>
              </p:cNvSpPr>
              <p:nvPr/>
            </p:nvSpPr>
            <p:spPr bwMode="auto">
              <a:xfrm>
                <a:off x="1952" y="3258"/>
                <a:ext cx="16" cy="22"/>
              </a:xfrm>
              <a:custGeom>
                <a:avLst/>
                <a:gdLst>
                  <a:gd name="T0" fmla="*/ 12 w 16"/>
                  <a:gd name="T1" fmla="*/ 10 h 22"/>
                  <a:gd name="T2" fmla="*/ 0 w 16"/>
                  <a:gd name="T3" fmla="*/ 16 h 22"/>
                  <a:gd name="T4" fmla="*/ 14 w 16"/>
                  <a:gd name="T5" fmla="*/ 19 h 22"/>
                  <a:gd name="T6" fmla="*/ 12 w 16"/>
                  <a:gd name="T7" fmla="*/ 10 h 2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6"/>
                  <a:gd name="T13" fmla="*/ 0 h 22"/>
                  <a:gd name="T14" fmla="*/ 16 w 16"/>
                  <a:gd name="T15" fmla="*/ 22 h 2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6" h="22">
                    <a:moveTo>
                      <a:pt x="12" y="10"/>
                    </a:moveTo>
                    <a:cubicBezTo>
                      <a:pt x="5" y="0"/>
                      <a:pt x="3" y="10"/>
                      <a:pt x="0" y="16"/>
                    </a:cubicBezTo>
                    <a:cubicBezTo>
                      <a:pt x="6" y="20"/>
                      <a:pt x="7" y="22"/>
                      <a:pt x="14" y="19"/>
                    </a:cubicBezTo>
                    <a:cubicBezTo>
                      <a:pt x="15" y="12"/>
                      <a:pt x="16" y="14"/>
                      <a:pt x="12" y="10"/>
                    </a:cubicBez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45720" tIns="46800" rIns="45720" bIns="4680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9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itchFamily="18" charset="0"/>
                </a:endParaRPr>
              </a:p>
            </p:txBody>
          </p:sp>
        </p:grpSp>
      </p:grpSp>
      <p:sp>
        <p:nvSpPr>
          <p:cNvPr id="141" name="文字方塊 314"/>
          <p:cNvSpPr txBox="1"/>
          <p:nvPr/>
        </p:nvSpPr>
        <p:spPr>
          <a:xfrm>
            <a:off x="3199170" y="1002822"/>
            <a:ext cx="1017987" cy="280068"/>
          </a:xfrm>
          <a:prstGeom prst="rect">
            <a:avLst/>
          </a:prstGeom>
          <a:solidFill>
            <a:srgbClr val="48BBCB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核心供应商</a:t>
            </a:r>
            <a:endParaRPr lang="zh-TW" altLang="en-US" sz="1200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" name="文字方塊 314"/>
          <p:cNvSpPr txBox="1"/>
          <p:nvPr/>
        </p:nvSpPr>
        <p:spPr>
          <a:xfrm>
            <a:off x="2041386" y="1673837"/>
            <a:ext cx="1102874" cy="256686"/>
          </a:xfrm>
          <a:prstGeom prst="rect">
            <a:avLst/>
          </a:prstGeom>
          <a:solidFill>
            <a:srgbClr val="48BBCB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其他供应商</a:t>
            </a:r>
            <a:endParaRPr lang="zh-TW" altLang="en-US" sz="1200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3" name="Picture 51" descr="04"/>
          <p:cNvPicPr preferRelativeResize="0"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180475" y="1731418"/>
            <a:ext cx="842620" cy="55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4" name="Group 32"/>
          <p:cNvGrpSpPr>
            <a:grpSpLocks/>
          </p:cNvGrpSpPr>
          <p:nvPr/>
        </p:nvGrpSpPr>
        <p:grpSpPr bwMode="auto">
          <a:xfrm>
            <a:off x="9763424" y="1071515"/>
            <a:ext cx="1105469" cy="614149"/>
            <a:chOff x="2453" y="1431"/>
            <a:chExt cx="926" cy="720"/>
          </a:xfrm>
        </p:grpSpPr>
        <p:sp>
          <p:nvSpPr>
            <p:cNvPr id="145" name="Freeform 33"/>
            <p:cNvSpPr>
              <a:spLocks/>
            </p:cNvSpPr>
            <p:nvPr/>
          </p:nvSpPr>
          <p:spPr bwMode="auto">
            <a:xfrm>
              <a:off x="2507" y="1783"/>
              <a:ext cx="872" cy="347"/>
            </a:xfrm>
            <a:custGeom>
              <a:avLst/>
              <a:gdLst>
                <a:gd name="T0" fmla="*/ 0 w 578"/>
                <a:gd name="T1" fmla="*/ 2147483647 h 230"/>
                <a:gd name="T2" fmla="*/ 2147483647 w 578"/>
                <a:gd name="T3" fmla="*/ 2147483647 h 230"/>
                <a:gd name="T4" fmla="*/ 2147483647 w 578"/>
                <a:gd name="T5" fmla="*/ 2147483647 h 230"/>
                <a:gd name="T6" fmla="*/ 2147483647 w 578"/>
                <a:gd name="T7" fmla="*/ 0 h 230"/>
                <a:gd name="T8" fmla="*/ 0 w 578"/>
                <a:gd name="T9" fmla="*/ 2147483647 h 2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8"/>
                <a:gd name="T16" fmla="*/ 0 h 230"/>
                <a:gd name="T17" fmla="*/ 578 w 578"/>
                <a:gd name="T18" fmla="*/ 230 h 23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8" h="230">
                  <a:moveTo>
                    <a:pt x="0" y="58"/>
                  </a:moveTo>
                  <a:cubicBezTo>
                    <a:pt x="90" y="126"/>
                    <a:pt x="132" y="168"/>
                    <a:pt x="224" y="230"/>
                  </a:cubicBezTo>
                  <a:cubicBezTo>
                    <a:pt x="338" y="214"/>
                    <a:pt x="506" y="188"/>
                    <a:pt x="578" y="160"/>
                  </a:cubicBezTo>
                  <a:cubicBezTo>
                    <a:pt x="522" y="132"/>
                    <a:pt x="362" y="28"/>
                    <a:pt x="290" y="0"/>
                  </a:cubicBezTo>
                  <a:cubicBezTo>
                    <a:pt x="160" y="30"/>
                    <a:pt x="48" y="23"/>
                    <a:pt x="0" y="58"/>
                  </a:cubicBezTo>
                  <a:close/>
                </a:path>
              </a:pathLst>
            </a:custGeom>
            <a:gradFill rotWithShape="1">
              <a:gsLst>
                <a:gs pos="0">
                  <a:srgbClr val="3ED080">
                    <a:alpha val="37000"/>
                  </a:srgbClr>
                </a:gs>
                <a:gs pos="100000">
                  <a:srgbClr val="2EBE6F">
                    <a:alpha val="15999"/>
                  </a:srgbClr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46" name="Freeform 34"/>
            <p:cNvSpPr>
              <a:spLocks/>
            </p:cNvSpPr>
            <p:nvPr/>
          </p:nvSpPr>
          <p:spPr bwMode="auto">
            <a:xfrm>
              <a:off x="2453" y="1827"/>
              <a:ext cx="718" cy="324"/>
            </a:xfrm>
            <a:custGeom>
              <a:avLst/>
              <a:gdLst/>
              <a:ahLst/>
              <a:cxnLst>
                <a:cxn ang="0">
                  <a:pos x="560" y="125"/>
                </a:cxn>
                <a:cxn ang="0">
                  <a:pos x="570" y="132"/>
                </a:cxn>
                <a:cxn ang="0">
                  <a:pos x="575" y="137"/>
                </a:cxn>
                <a:cxn ang="0">
                  <a:pos x="585" y="144"/>
                </a:cxn>
                <a:cxn ang="0">
                  <a:pos x="599" y="157"/>
                </a:cxn>
                <a:cxn ang="0">
                  <a:pos x="608" y="168"/>
                </a:cxn>
                <a:cxn ang="0">
                  <a:pos x="718" y="241"/>
                </a:cxn>
                <a:cxn ang="0">
                  <a:pos x="367" y="324"/>
                </a:cxn>
                <a:cxn ang="0">
                  <a:pos x="227" y="211"/>
                </a:cxn>
                <a:cxn ang="0">
                  <a:pos x="129" y="184"/>
                </a:cxn>
                <a:cxn ang="0">
                  <a:pos x="108" y="116"/>
                </a:cxn>
                <a:cxn ang="0">
                  <a:pos x="0" y="26"/>
                </a:cxn>
                <a:cxn ang="0">
                  <a:pos x="124" y="0"/>
                </a:cxn>
                <a:cxn ang="0">
                  <a:pos x="560" y="125"/>
                </a:cxn>
              </a:cxnLst>
              <a:rect l="0" t="0" r="r" b="b"/>
              <a:pathLst>
                <a:path w="718" h="324">
                  <a:moveTo>
                    <a:pt x="560" y="125"/>
                  </a:moveTo>
                  <a:cubicBezTo>
                    <a:pt x="563" y="127"/>
                    <a:pt x="567" y="129"/>
                    <a:pt x="570" y="132"/>
                  </a:cubicBezTo>
                  <a:cubicBezTo>
                    <a:pt x="572" y="134"/>
                    <a:pt x="573" y="135"/>
                    <a:pt x="575" y="137"/>
                  </a:cubicBezTo>
                  <a:cubicBezTo>
                    <a:pt x="579" y="140"/>
                    <a:pt x="585" y="144"/>
                    <a:pt x="585" y="144"/>
                  </a:cubicBezTo>
                  <a:cubicBezTo>
                    <a:pt x="589" y="150"/>
                    <a:pt x="599" y="157"/>
                    <a:pt x="599" y="157"/>
                  </a:cubicBezTo>
                  <a:cubicBezTo>
                    <a:pt x="602" y="161"/>
                    <a:pt x="608" y="168"/>
                    <a:pt x="608" y="168"/>
                  </a:cubicBezTo>
                  <a:lnTo>
                    <a:pt x="718" y="241"/>
                  </a:lnTo>
                  <a:lnTo>
                    <a:pt x="367" y="324"/>
                  </a:lnTo>
                  <a:cubicBezTo>
                    <a:pt x="306" y="281"/>
                    <a:pt x="263" y="243"/>
                    <a:pt x="227" y="211"/>
                  </a:cubicBezTo>
                  <a:cubicBezTo>
                    <a:pt x="192" y="209"/>
                    <a:pt x="160" y="211"/>
                    <a:pt x="129" y="184"/>
                  </a:cubicBezTo>
                  <a:cubicBezTo>
                    <a:pt x="77" y="141"/>
                    <a:pt x="130" y="145"/>
                    <a:pt x="108" y="116"/>
                  </a:cubicBezTo>
                  <a:lnTo>
                    <a:pt x="0" y="26"/>
                  </a:lnTo>
                  <a:lnTo>
                    <a:pt x="124" y="0"/>
                  </a:lnTo>
                  <a:lnTo>
                    <a:pt x="560" y="125"/>
                  </a:lnTo>
                  <a:close/>
                </a:path>
              </a:pathLst>
            </a:custGeom>
            <a:gradFill rotWithShape="1">
              <a:gsLst>
                <a:gs pos="0">
                  <a:srgbClr val="800080"/>
                </a:gs>
                <a:gs pos="100000">
                  <a:srgbClr val="800080">
                    <a:gamma/>
                    <a:shade val="92157"/>
                    <a:invGamma/>
                  </a:srgb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47" name="Freeform 35"/>
            <p:cNvSpPr>
              <a:spLocks/>
            </p:cNvSpPr>
            <p:nvPr/>
          </p:nvSpPr>
          <p:spPr bwMode="auto">
            <a:xfrm>
              <a:off x="2465" y="1431"/>
              <a:ext cx="736" cy="691"/>
            </a:xfrm>
            <a:custGeom>
              <a:avLst/>
              <a:gdLst>
                <a:gd name="T0" fmla="*/ 736 w 736"/>
                <a:gd name="T1" fmla="*/ 185 h 691"/>
                <a:gd name="T2" fmla="*/ 653 w 736"/>
                <a:gd name="T3" fmla="*/ 635 h 691"/>
                <a:gd name="T4" fmla="*/ 379 w 736"/>
                <a:gd name="T5" fmla="*/ 691 h 691"/>
                <a:gd name="T6" fmla="*/ 232 w 736"/>
                <a:gd name="T7" fmla="*/ 575 h 691"/>
                <a:gd name="T8" fmla="*/ 229 w 736"/>
                <a:gd name="T9" fmla="*/ 528 h 691"/>
                <a:gd name="T10" fmla="*/ 223 w 736"/>
                <a:gd name="T11" fmla="*/ 520 h 691"/>
                <a:gd name="T12" fmla="*/ 161 w 736"/>
                <a:gd name="T13" fmla="*/ 524 h 691"/>
                <a:gd name="T14" fmla="*/ 59 w 736"/>
                <a:gd name="T15" fmla="*/ 439 h 691"/>
                <a:gd name="T16" fmla="*/ 0 w 736"/>
                <a:gd name="T17" fmla="*/ 44 h 691"/>
                <a:gd name="T18" fmla="*/ 337 w 736"/>
                <a:gd name="T19" fmla="*/ 0 h 691"/>
                <a:gd name="T20" fmla="*/ 736 w 736"/>
                <a:gd name="T21" fmla="*/ 185 h 6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36"/>
                <a:gd name="T34" fmla="*/ 0 h 691"/>
                <a:gd name="T35" fmla="*/ 736 w 736"/>
                <a:gd name="T36" fmla="*/ 691 h 69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36" h="691">
                  <a:moveTo>
                    <a:pt x="736" y="185"/>
                  </a:moveTo>
                  <a:lnTo>
                    <a:pt x="653" y="635"/>
                  </a:lnTo>
                  <a:lnTo>
                    <a:pt x="379" y="691"/>
                  </a:lnTo>
                  <a:lnTo>
                    <a:pt x="232" y="575"/>
                  </a:lnTo>
                  <a:lnTo>
                    <a:pt x="229" y="528"/>
                  </a:lnTo>
                  <a:lnTo>
                    <a:pt x="223" y="520"/>
                  </a:lnTo>
                  <a:lnTo>
                    <a:pt x="161" y="524"/>
                  </a:lnTo>
                  <a:lnTo>
                    <a:pt x="59" y="439"/>
                  </a:lnTo>
                  <a:lnTo>
                    <a:pt x="0" y="44"/>
                  </a:lnTo>
                  <a:lnTo>
                    <a:pt x="337" y="0"/>
                  </a:lnTo>
                  <a:lnTo>
                    <a:pt x="736" y="185"/>
                  </a:lnTo>
                  <a:close/>
                </a:path>
              </a:pathLst>
            </a:custGeom>
            <a:gradFill rotWithShape="1">
              <a:gsLst>
                <a:gs pos="0">
                  <a:srgbClr val="5F7A93"/>
                </a:gs>
                <a:gs pos="100000">
                  <a:srgbClr val="41617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48" name="Freeform 36"/>
            <p:cNvSpPr>
              <a:spLocks/>
            </p:cNvSpPr>
            <p:nvPr/>
          </p:nvSpPr>
          <p:spPr bwMode="auto">
            <a:xfrm>
              <a:off x="2492" y="1446"/>
              <a:ext cx="667" cy="219"/>
            </a:xfrm>
            <a:custGeom>
              <a:avLst/>
              <a:gdLst>
                <a:gd name="T0" fmla="*/ 301 w 667"/>
                <a:gd name="T1" fmla="*/ 0 h 219"/>
                <a:gd name="T2" fmla="*/ 667 w 667"/>
                <a:gd name="T3" fmla="*/ 174 h 219"/>
                <a:gd name="T4" fmla="*/ 341 w 667"/>
                <a:gd name="T5" fmla="*/ 219 h 219"/>
                <a:gd name="T6" fmla="*/ 0 w 667"/>
                <a:gd name="T7" fmla="*/ 41 h 219"/>
                <a:gd name="T8" fmla="*/ 301 w 667"/>
                <a:gd name="T9" fmla="*/ 0 h 2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7"/>
                <a:gd name="T16" fmla="*/ 0 h 219"/>
                <a:gd name="T17" fmla="*/ 667 w 667"/>
                <a:gd name="T18" fmla="*/ 219 h 2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7" h="219">
                  <a:moveTo>
                    <a:pt x="301" y="0"/>
                  </a:moveTo>
                  <a:lnTo>
                    <a:pt x="667" y="174"/>
                  </a:lnTo>
                  <a:lnTo>
                    <a:pt x="341" y="219"/>
                  </a:lnTo>
                  <a:lnTo>
                    <a:pt x="0" y="4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9BB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49" name="Freeform 37"/>
            <p:cNvSpPr>
              <a:spLocks/>
            </p:cNvSpPr>
            <p:nvPr/>
          </p:nvSpPr>
          <p:spPr bwMode="auto">
            <a:xfrm flipH="1">
              <a:off x="2480" y="1502"/>
              <a:ext cx="341" cy="255"/>
            </a:xfrm>
            <a:custGeom>
              <a:avLst/>
              <a:gdLst>
                <a:gd name="T0" fmla="*/ 3 w 396"/>
                <a:gd name="T1" fmla="*/ 0 h 284"/>
                <a:gd name="T2" fmla="*/ 2 w 396"/>
                <a:gd name="T3" fmla="*/ 4 h 284"/>
                <a:gd name="T4" fmla="*/ 0 w 396"/>
                <a:gd name="T5" fmla="*/ 4 h 284"/>
                <a:gd name="T6" fmla="*/ 3 w 396"/>
                <a:gd name="T7" fmla="*/ 4 h 284"/>
                <a:gd name="T8" fmla="*/ 3 w 396"/>
                <a:gd name="T9" fmla="*/ 0 h 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6"/>
                <a:gd name="T16" fmla="*/ 0 h 284"/>
                <a:gd name="T17" fmla="*/ 396 w 396"/>
                <a:gd name="T18" fmla="*/ 284 h 2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6" h="284">
                  <a:moveTo>
                    <a:pt x="396" y="0"/>
                  </a:moveTo>
                  <a:lnTo>
                    <a:pt x="2" y="212"/>
                  </a:lnTo>
                  <a:lnTo>
                    <a:pt x="0" y="284"/>
                  </a:lnTo>
                  <a:lnTo>
                    <a:pt x="388" y="62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3C5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50" name="Freeform 38"/>
            <p:cNvSpPr>
              <a:spLocks/>
            </p:cNvSpPr>
            <p:nvPr/>
          </p:nvSpPr>
          <p:spPr bwMode="auto">
            <a:xfrm flipH="1">
              <a:off x="2491" y="1585"/>
              <a:ext cx="338" cy="266"/>
            </a:xfrm>
            <a:custGeom>
              <a:avLst/>
              <a:gdLst>
                <a:gd name="T0" fmla="*/ 3 w 392"/>
                <a:gd name="T1" fmla="*/ 0 h 296"/>
                <a:gd name="T2" fmla="*/ 3 w 392"/>
                <a:gd name="T3" fmla="*/ 4 h 296"/>
                <a:gd name="T4" fmla="*/ 0 w 392"/>
                <a:gd name="T5" fmla="*/ 4 h 296"/>
                <a:gd name="T6" fmla="*/ 3 w 392"/>
                <a:gd name="T7" fmla="*/ 4 h 296"/>
                <a:gd name="T8" fmla="*/ 3 w 392"/>
                <a:gd name="T9" fmla="*/ 0 h 2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2"/>
                <a:gd name="T16" fmla="*/ 0 h 296"/>
                <a:gd name="T17" fmla="*/ 392 w 392"/>
                <a:gd name="T18" fmla="*/ 296 h 2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2" h="296">
                  <a:moveTo>
                    <a:pt x="392" y="0"/>
                  </a:moveTo>
                  <a:lnTo>
                    <a:pt x="6" y="224"/>
                  </a:lnTo>
                  <a:lnTo>
                    <a:pt x="0" y="296"/>
                  </a:lnTo>
                  <a:lnTo>
                    <a:pt x="382" y="62"/>
                  </a:lnTo>
                  <a:lnTo>
                    <a:pt x="392" y="0"/>
                  </a:lnTo>
                  <a:close/>
                </a:path>
              </a:pathLst>
            </a:custGeom>
            <a:solidFill>
              <a:srgbClr val="3C5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51" name="Freeform 39"/>
            <p:cNvSpPr>
              <a:spLocks/>
            </p:cNvSpPr>
            <p:nvPr/>
          </p:nvSpPr>
          <p:spPr bwMode="auto">
            <a:xfrm flipH="1">
              <a:off x="2503" y="1668"/>
              <a:ext cx="327" cy="270"/>
            </a:xfrm>
            <a:custGeom>
              <a:avLst/>
              <a:gdLst>
                <a:gd name="T0" fmla="*/ 3 w 380"/>
                <a:gd name="T1" fmla="*/ 0 h 302"/>
                <a:gd name="T2" fmla="*/ 2 w 380"/>
                <a:gd name="T3" fmla="*/ 4 h 302"/>
                <a:gd name="T4" fmla="*/ 0 w 380"/>
                <a:gd name="T5" fmla="*/ 4 h 302"/>
                <a:gd name="T6" fmla="*/ 3 w 380"/>
                <a:gd name="T7" fmla="*/ 4 h 302"/>
                <a:gd name="T8" fmla="*/ 3 w 380"/>
                <a:gd name="T9" fmla="*/ 0 h 3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0"/>
                <a:gd name="T16" fmla="*/ 0 h 302"/>
                <a:gd name="T17" fmla="*/ 380 w 380"/>
                <a:gd name="T18" fmla="*/ 302 h 3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0" h="302">
                  <a:moveTo>
                    <a:pt x="380" y="0"/>
                  </a:moveTo>
                  <a:lnTo>
                    <a:pt x="2" y="236"/>
                  </a:lnTo>
                  <a:lnTo>
                    <a:pt x="0" y="302"/>
                  </a:lnTo>
                  <a:lnTo>
                    <a:pt x="372" y="6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3C5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52" name="Freeform 40"/>
            <p:cNvSpPr>
              <a:spLocks/>
            </p:cNvSpPr>
            <p:nvPr/>
          </p:nvSpPr>
          <p:spPr bwMode="auto">
            <a:xfrm flipH="1">
              <a:off x="2515" y="1749"/>
              <a:ext cx="320" cy="281"/>
            </a:xfrm>
            <a:custGeom>
              <a:avLst/>
              <a:gdLst>
                <a:gd name="T0" fmla="*/ 3 w 372"/>
                <a:gd name="T1" fmla="*/ 0 h 312"/>
                <a:gd name="T2" fmla="*/ 0 w 372"/>
                <a:gd name="T3" fmla="*/ 5 h 312"/>
                <a:gd name="T4" fmla="*/ 0 w 372"/>
                <a:gd name="T5" fmla="*/ 5 h 312"/>
                <a:gd name="T6" fmla="*/ 3 w 372"/>
                <a:gd name="T7" fmla="*/ 5 h 312"/>
                <a:gd name="T8" fmla="*/ 3 w 372"/>
                <a:gd name="T9" fmla="*/ 0 h 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2"/>
                <a:gd name="T16" fmla="*/ 0 h 312"/>
                <a:gd name="T17" fmla="*/ 372 w 372"/>
                <a:gd name="T18" fmla="*/ 312 h 3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2" h="312">
                  <a:moveTo>
                    <a:pt x="372" y="0"/>
                  </a:moveTo>
                  <a:lnTo>
                    <a:pt x="0" y="250"/>
                  </a:lnTo>
                  <a:lnTo>
                    <a:pt x="0" y="312"/>
                  </a:lnTo>
                  <a:lnTo>
                    <a:pt x="366" y="5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3C5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53" name="Freeform 41"/>
            <p:cNvSpPr>
              <a:spLocks/>
            </p:cNvSpPr>
            <p:nvPr/>
          </p:nvSpPr>
          <p:spPr bwMode="auto">
            <a:xfrm flipH="1">
              <a:off x="2690" y="1952"/>
              <a:ext cx="152" cy="169"/>
            </a:xfrm>
            <a:custGeom>
              <a:avLst/>
              <a:gdLst>
                <a:gd name="T0" fmla="*/ 3 w 176"/>
                <a:gd name="T1" fmla="*/ 0 h 188"/>
                <a:gd name="T2" fmla="*/ 3 w 176"/>
                <a:gd name="T3" fmla="*/ 4 h 188"/>
                <a:gd name="T4" fmla="*/ 0 w 176"/>
                <a:gd name="T5" fmla="*/ 4 h 188"/>
                <a:gd name="T6" fmla="*/ 3 w 176"/>
                <a:gd name="T7" fmla="*/ 4 h 188"/>
                <a:gd name="T8" fmla="*/ 3 w 176"/>
                <a:gd name="T9" fmla="*/ 0 h 1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6"/>
                <a:gd name="T16" fmla="*/ 0 h 188"/>
                <a:gd name="T17" fmla="*/ 176 w 176"/>
                <a:gd name="T18" fmla="*/ 188 h 1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6" h="188">
                  <a:moveTo>
                    <a:pt x="176" y="0"/>
                  </a:moveTo>
                  <a:lnTo>
                    <a:pt x="6" y="120"/>
                  </a:lnTo>
                  <a:lnTo>
                    <a:pt x="0" y="188"/>
                  </a:lnTo>
                  <a:lnTo>
                    <a:pt x="170" y="62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3C5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54" name="Freeform 42"/>
            <p:cNvSpPr>
              <a:spLocks/>
            </p:cNvSpPr>
            <p:nvPr/>
          </p:nvSpPr>
          <p:spPr bwMode="auto">
            <a:xfrm>
              <a:off x="2643" y="1496"/>
              <a:ext cx="359" cy="125"/>
            </a:xfrm>
            <a:custGeom>
              <a:avLst/>
              <a:gdLst>
                <a:gd name="T0" fmla="*/ 2147483647 w 238"/>
                <a:gd name="T1" fmla="*/ 2147483647 h 83"/>
                <a:gd name="T2" fmla="*/ 0 w 238"/>
                <a:gd name="T3" fmla="*/ 2147483647 h 83"/>
                <a:gd name="T4" fmla="*/ 2147483647 w 238"/>
                <a:gd name="T5" fmla="*/ 0 h 83"/>
                <a:gd name="T6" fmla="*/ 2147483647 w 238"/>
                <a:gd name="T7" fmla="*/ 2147483647 h 83"/>
                <a:gd name="T8" fmla="*/ 2147483647 w 238"/>
                <a:gd name="T9" fmla="*/ 2147483647 h 83"/>
                <a:gd name="T10" fmla="*/ 2147483647 w 238"/>
                <a:gd name="T11" fmla="*/ 2147483647 h 83"/>
                <a:gd name="T12" fmla="*/ 2147483647 w 238"/>
                <a:gd name="T13" fmla="*/ 2147483647 h 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8"/>
                <a:gd name="T22" fmla="*/ 0 h 83"/>
                <a:gd name="T23" fmla="*/ 238 w 238"/>
                <a:gd name="T24" fmla="*/ 83 h 8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8" h="83">
                  <a:moveTo>
                    <a:pt x="152" y="83"/>
                  </a:moveTo>
                  <a:lnTo>
                    <a:pt x="0" y="6"/>
                  </a:lnTo>
                  <a:lnTo>
                    <a:pt x="2" y="0"/>
                  </a:lnTo>
                  <a:lnTo>
                    <a:pt x="154" y="75"/>
                  </a:lnTo>
                  <a:lnTo>
                    <a:pt x="236" y="62"/>
                  </a:lnTo>
                  <a:lnTo>
                    <a:pt x="238" y="72"/>
                  </a:lnTo>
                  <a:lnTo>
                    <a:pt x="152" y="83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55" name="Freeform 43"/>
            <p:cNvSpPr>
              <a:spLocks/>
            </p:cNvSpPr>
            <p:nvPr/>
          </p:nvSpPr>
          <p:spPr bwMode="auto">
            <a:xfrm>
              <a:off x="2643" y="1476"/>
              <a:ext cx="353" cy="135"/>
            </a:xfrm>
            <a:custGeom>
              <a:avLst/>
              <a:gdLst>
                <a:gd name="T0" fmla="*/ 229 w 353"/>
                <a:gd name="T1" fmla="*/ 135 h 135"/>
                <a:gd name="T2" fmla="*/ 0 w 353"/>
                <a:gd name="T3" fmla="*/ 17 h 135"/>
                <a:gd name="T4" fmla="*/ 114 w 353"/>
                <a:gd name="T5" fmla="*/ 0 h 135"/>
                <a:gd name="T6" fmla="*/ 353 w 353"/>
                <a:gd name="T7" fmla="*/ 117 h 135"/>
                <a:gd name="T8" fmla="*/ 229 w 353"/>
                <a:gd name="T9" fmla="*/ 135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3"/>
                <a:gd name="T16" fmla="*/ 0 h 135"/>
                <a:gd name="T17" fmla="*/ 353 w 353"/>
                <a:gd name="T18" fmla="*/ 135 h 1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3" h="135">
                  <a:moveTo>
                    <a:pt x="229" y="135"/>
                  </a:moveTo>
                  <a:lnTo>
                    <a:pt x="0" y="17"/>
                  </a:lnTo>
                  <a:lnTo>
                    <a:pt x="114" y="0"/>
                  </a:lnTo>
                  <a:lnTo>
                    <a:pt x="353" y="117"/>
                  </a:lnTo>
                  <a:lnTo>
                    <a:pt x="229" y="135"/>
                  </a:lnTo>
                  <a:close/>
                </a:path>
              </a:pathLst>
            </a:custGeom>
            <a:solidFill>
              <a:srgbClr val="B8C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56" name="Freeform 44"/>
            <p:cNvSpPr>
              <a:spLocks/>
            </p:cNvSpPr>
            <p:nvPr/>
          </p:nvSpPr>
          <p:spPr bwMode="auto">
            <a:xfrm>
              <a:off x="2847" y="1650"/>
              <a:ext cx="333" cy="108"/>
            </a:xfrm>
            <a:custGeom>
              <a:avLst/>
              <a:gdLst>
                <a:gd name="T0" fmla="*/ 2147483647 w 221"/>
                <a:gd name="T1" fmla="*/ 0 h 72"/>
                <a:gd name="T2" fmla="*/ 0 w 221"/>
                <a:gd name="T3" fmla="*/ 2147483647 h 72"/>
                <a:gd name="T4" fmla="*/ 2147483647 w 221"/>
                <a:gd name="T5" fmla="*/ 2147483647 h 72"/>
                <a:gd name="T6" fmla="*/ 2147483647 w 221"/>
                <a:gd name="T7" fmla="*/ 2147483647 h 72"/>
                <a:gd name="T8" fmla="*/ 2147483647 w 221"/>
                <a:gd name="T9" fmla="*/ 0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"/>
                <a:gd name="T16" fmla="*/ 0 h 72"/>
                <a:gd name="T17" fmla="*/ 221 w 221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" h="72">
                  <a:moveTo>
                    <a:pt x="221" y="0"/>
                  </a:moveTo>
                  <a:lnTo>
                    <a:pt x="0" y="30"/>
                  </a:lnTo>
                  <a:lnTo>
                    <a:pt x="1" y="72"/>
                  </a:lnTo>
                  <a:lnTo>
                    <a:pt x="213" y="40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436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57" name="Freeform 45"/>
            <p:cNvSpPr>
              <a:spLocks/>
            </p:cNvSpPr>
            <p:nvPr/>
          </p:nvSpPr>
          <p:spPr bwMode="auto">
            <a:xfrm flipH="1">
              <a:off x="2525" y="1828"/>
              <a:ext cx="109" cy="130"/>
            </a:xfrm>
            <a:custGeom>
              <a:avLst/>
              <a:gdLst>
                <a:gd name="T0" fmla="*/ 3 w 126"/>
                <a:gd name="T1" fmla="*/ 0 h 146"/>
                <a:gd name="T2" fmla="*/ 3 w 126"/>
                <a:gd name="T3" fmla="*/ 4 h 146"/>
                <a:gd name="T4" fmla="*/ 0 w 126"/>
                <a:gd name="T5" fmla="*/ 4 h 146"/>
                <a:gd name="T6" fmla="*/ 3 w 126"/>
                <a:gd name="T7" fmla="*/ 4 h 146"/>
                <a:gd name="T8" fmla="*/ 3 w 126"/>
                <a:gd name="T9" fmla="*/ 0 h 1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46"/>
                <a:gd name="T17" fmla="*/ 126 w 126"/>
                <a:gd name="T18" fmla="*/ 146 h 14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46">
                  <a:moveTo>
                    <a:pt x="126" y="0"/>
                  </a:moveTo>
                  <a:lnTo>
                    <a:pt x="4" y="90"/>
                  </a:lnTo>
                  <a:lnTo>
                    <a:pt x="0" y="146"/>
                  </a:lnTo>
                  <a:lnTo>
                    <a:pt x="118" y="56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3C59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58" name="Freeform 46"/>
            <p:cNvSpPr>
              <a:spLocks/>
            </p:cNvSpPr>
            <p:nvPr/>
          </p:nvSpPr>
          <p:spPr bwMode="auto">
            <a:xfrm flipH="1">
              <a:off x="2631" y="1909"/>
              <a:ext cx="59" cy="47"/>
            </a:xfrm>
            <a:custGeom>
              <a:avLst/>
              <a:gdLst>
                <a:gd name="T0" fmla="*/ 0 w 68"/>
                <a:gd name="T1" fmla="*/ 5 h 52"/>
                <a:gd name="T2" fmla="*/ 3 w 68"/>
                <a:gd name="T3" fmla="*/ 5 h 52"/>
                <a:gd name="T4" fmla="*/ 3 w 68"/>
                <a:gd name="T5" fmla="*/ 0 h 52"/>
                <a:gd name="T6" fmla="*/ 0 w 68"/>
                <a:gd name="T7" fmla="*/ 5 h 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"/>
                <a:gd name="T13" fmla="*/ 0 h 52"/>
                <a:gd name="T14" fmla="*/ 68 w 68"/>
                <a:gd name="T15" fmla="*/ 52 h 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" h="52">
                  <a:moveTo>
                    <a:pt x="0" y="44"/>
                  </a:moveTo>
                  <a:lnTo>
                    <a:pt x="64" y="52"/>
                  </a:lnTo>
                  <a:lnTo>
                    <a:pt x="68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283C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59" name="Freeform 47"/>
            <p:cNvSpPr>
              <a:spLocks/>
            </p:cNvSpPr>
            <p:nvPr/>
          </p:nvSpPr>
          <p:spPr bwMode="auto">
            <a:xfrm>
              <a:off x="2848" y="1740"/>
              <a:ext cx="314" cy="111"/>
            </a:xfrm>
            <a:custGeom>
              <a:avLst/>
              <a:gdLst>
                <a:gd name="T0" fmla="*/ 2147483647 w 208"/>
                <a:gd name="T1" fmla="*/ 0 h 73"/>
                <a:gd name="T2" fmla="*/ 0 w 208"/>
                <a:gd name="T3" fmla="*/ 2147483647 h 73"/>
                <a:gd name="T4" fmla="*/ 2147483647 w 208"/>
                <a:gd name="T5" fmla="*/ 2147483647 h 73"/>
                <a:gd name="T6" fmla="*/ 2147483647 w 208"/>
                <a:gd name="T7" fmla="*/ 2147483647 h 73"/>
                <a:gd name="T8" fmla="*/ 2147483647 w 208"/>
                <a:gd name="T9" fmla="*/ 0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8"/>
                <a:gd name="T16" fmla="*/ 0 h 73"/>
                <a:gd name="T17" fmla="*/ 208 w 208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8" h="73">
                  <a:moveTo>
                    <a:pt x="208" y="0"/>
                  </a:moveTo>
                  <a:lnTo>
                    <a:pt x="0" y="30"/>
                  </a:lnTo>
                  <a:lnTo>
                    <a:pt x="1" y="73"/>
                  </a:lnTo>
                  <a:lnTo>
                    <a:pt x="200" y="4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436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60" name="Freeform 48"/>
            <p:cNvSpPr>
              <a:spLocks/>
            </p:cNvSpPr>
            <p:nvPr/>
          </p:nvSpPr>
          <p:spPr bwMode="auto">
            <a:xfrm>
              <a:off x="2851" y="1837"/>
              <a:ext cx="293" cy="106"/>
            </a:xfrm>
            <a:custGeom>
              <a:avLst/>
              <a:gdLst>
                <a:gd name="T0" fmla="*/ 2147483647 w 194"/>
                <a:gd name="T1" fmla="*/ 0 h 70"/>
                <a:gd name="T2" fmla="*/ 0 w 194"/>
                <a:gd name="T3" fmla="*/ 2147483647 h 70"/>
                <a:gd name="T4" fmla="*/ 2147483647 w 194"/>
                <a:gd name="T5" fmla="*/ 2147483647 h 70"/>
                <a:gd name="T6" fmla="*/ 2147483647 w 194"/>
                <a:gd name="T7" fmla="*/ 2147483647 h 70"/>
                <a:gd name="T8" fmla="*/ 2147483647 w 194"/>
                <a:gd name="T9" fmla="*/ 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70"/>
                <a:gd name="T17" fmla="*/ 194 w 194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70">
                  <a:moveTo>
                    <a:pt x="194" y="0"/>
                  </a:moveTo>
                  <a:lnTo>
                    <a:pt x="0" y="27"/>
                  </a:lnTo>
                  <a:lnTo>
                    <a:pt x="1" y="70"/>
                  </a:lnTo>
                  <a:lnTo>
                    <a:pt x="188" y="44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436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61" name="Freeform 49"/>
            <p:cNvSpPr>
              <a:spLocks/>
            </p:cNvSpPr>
            <p:nvPr/>
          </p:nvSpPr>
          <p:spPr bwMode="auto">
            <a:xfrm flipH="1">
              <a:off x="2851" y="1926"/>
              <a:ext cx="278" cy="107"/>
            </a:xfrm>
            <a:custGeom>
              <a:avLst/>
              <a:gdLst>
                <a:gd name="T0" fmla="*/ 0 w 322"/>
                <a:gd name="T1" fmla="*/ 0 h 120"/>
                <a:gd name="T2" fmla="*/ 3 w 322"/>
                <a:gd name="T3" fmla="*/ 4 h 120"/>
                <a:gd name="T4" fmla="*/ 3 w 322"/>
                <a:gd name="T5" fmla="*/ 4 h 120"/>
                <a:gd name="T6" fmla="*/ 3 w 322"/>
                <a:gd name="T7" fmla="*/ 4 h 120"/>
                <a:gd name="T8" fmla="*/ 0 w 322"/>
                <a:gd name="T9" fmla="*/ 0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2"/>
                <a:gd name="T16" fmla="*/ 0 h 120"/>
                <a:gd name="T17" fmla="*/ 322 w 322"/>
                <a:gd name="T18" fmla="*/ 120 h 1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2" h="120">
                  <a:moveTo>
                    <a:pt x="0" y="0"/>
                  </a:moveTo>
                  <a:lnTo>
                    <a:pt x="322" y="48"/>
                  </a:lnTo>
                  <a:lnTo>
                    <a:pt x="320" y="120"/>
                  </a:lnTo>
                  <a:lnTo>
                    <a:pt x="12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6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162" name="Freeform 50"/>
            <p:cNvSpPr>
              <a:spLocks/>
            </p:cNvSpPr>
            <p:nvPr/>
          </p:nvSpPr>
          <p:spPr bwMode="auto">
            <a:xfrm flipH="1">
              <a:off x="2854" y="2011"/>
              <a:ext cx="261" cy="110"/>
            </a:xfrm>
            <a:custGeom>
              <a:avLst/>
              <a:gdLst>
                <a:gd name="T0" fmla="*/ 0 w 304"/>
                <a:gd name="T1" fmla="*/ 0 h 122"/>
                <a:gd name="T2" fmla="*/ 3 w 304"/>
                <a:gd name="T3" fmla="*/ 5 h 122"/>
                <a:gd name="T4" fmla="*/ 3 w 304"/>
                <a:gd name="T5" fmla="*/ 5 h 122"/>
                <a:gd name="T6" fmla="*/ 3 w 304"/>
                <a:gd name="T7" fmla="*/ 5 h 122"/>
                <a:gd name="T8" fmla="*/ 0 w 304"/>
                <a:gd name="T9" fmla="*/ 0 h 1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122"/>
                <a:gd name="T17" fmla="*/ 304 w 304"/>
                <a:gd name="T18" fmla="*/ 122 h 12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122">
                  <a:moveTo>
                    <a:pt x="0" y="0"/>
                  </a:moveTo>
                  <a:lnTo>
                    <a:pt x="304" y="56"/>
                  </a:lnTo>
                  <a:lnTo>
                    <a:pt x="302" y="122"/>
                  </a:lnTo>
                  <a:lnTo>
                    <a:pt x="14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6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9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  <p:sp>
        <p:nvSpPr>
          <p:cNvPr id="163" name="文字方塊 247"/>
          <p:cNvSpPr txBox="1"/>
          <p:nvPr/>
        </p:nvSpPr>
        <p:spPr>
          <a:xfrm>
            <a:off x="10681832" y="1329534"/>
            <a:ext cx="836877" cy="280902"/>
          </a:xfrm>
          <a:prstGeom prst="rect">
            <a:avLst/>
          </a:prstGeom>
          <a:solidFill>
            <a:srgbClr val="48BBCB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总包商</a:t>
            </a:r>
            <a:endParaRPr lang="zh-TW" altLang="en-US" sz="1200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4" name="文字方塊 247"/>
          <p:cNvSpPr txBox="1"/>
          <p:nvPr/>
        </p:nvSpPr>
        <p:spPr>
          <a:xfrm>
            <a:off x="10088548" y="2560107"/>
            <a:ext cx="605705" cy="349019"/>
          </a:xfrm>
          <a:prstGeom prst="rect">
            <a:avLst/>
          </a:prstGeom>
          <a:solidFill>
            <a:srgbClr val="48BBCB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业主</a:t>
            </a:r>
            <a:endParaRPr lang="zh-TW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5" name="群組 198"/>
          <p:cNvGrpSpPr/>
          <p:nvPr/>
        </p:nvGrpSpPr>
        <p:grpSpPr>
          <a:xfrm>
            <a:off x="4711678" y="1925896"/>
            <a:ext cx="558959" cy="508730"/>
            <a:chOff x="7858799" y="2541499"/>
            <a:chExt cx="579306" cy="588962"/>
          </a:xfrm>
        </p:grpSpPr>
        <p:sp>
          <p:nvSpPr>
            <p:cNvPr id="166" name="Freeform 1003"/>
            <p:cNvSpPr>
              <a:spLocks/>
            </p:cNvSpPr>
            <p:nvPr/>
          </p:nvSpPr>
          <p:spPr bwMode="gray">
            <a:xfrm>
              <a:off x="8137260" y="3102714"/>
              <a:ext cx="61781" cy="27747"/>
            </a:xfrm>
            <a:custGeom>
              <a:avLst/>
              <a:gdLst>
                <a:gd name="T0" fmla="*/ 55 w 69"/>
                <a:gd name="T1" fmla="*/ 4 h 31"/>
                <a:gd name="T2" fmla="*/ 34 w 69"/>
                <a:gd name="T3" fmla="*/ 0 h 31"/>
                <a:gd name="T4" fmla="*/ 7 w 69"/>
                <a:gd name="T5" fmla="*/ 4 h 31"/>
                <a:gd name="T6" fmla="*/ 9 w 69"/>
                <a:gd name="T7" fmla="*/ 19 h 31"/>
                <a:gd name="T8" fmla="*/ 33 w 69"/>
                <a:gd name="T9" fmla="*/ 25 h 31"/>
                <a:gd name="T10" fmla="*/ 48 w 69"/>
                <a:gd name="T11" fmla="*/ 31 h 31"/>
                <a:gd name="T12" fmla="*/ 69 w 69"/>
                <a:gd name="T13" fmla="*/ 18 h 31"/>
                <a:gd name="T14" fmla="*/ 55 w 69"/>
                <a:gd name="T15" fmla="*/ 4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9"/>
                <a:gd name="T25" fmla="*/ 0 h 31"/>
                <a:gd name="T26" fmla="*/ 69 w 69"/>
                <a:gd name="T27" fmla="*/ 31 h 3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9" h="31">
                  <a:moveTo>
                    <a:pt x="55" y="4"/>
                  </a:moveTo>
                  <a:cubicBezTo>
                    <a:pt x="47" y="3"/>
                    <a:pt x="43" y="1"/>
                    <a:pt x="34" y="0"/>
                  </a:cubicBezTo>
                  <a:cubicBezTo>
                    <a:pt x="24" y="1"/>
                    <a:pt x="16" y="2"/>
                    <a:pt x="7" y="4"/>
                  </a:cubicBezTo>
                  <a:cubicBezTo>
                    <a:pt x="0" y="9"/>
                    <a:pt x="0" y="17"/>
                    <a:pt x="9" y="19"/>
                  </a:cubicBezTo>
                  <a:cubicBezTo>
                    <a:pt x="16" y="23"/>
                    <a:pt x="25" y="24"/>
                    <a:pt x="33" y="25"/>
                  </a:cubicBezTo>
                  <a:cubicBezTo>
                    <a:pt x="38" y="28"/>
                    <a:pt x="42" y="30"/>
                    <a:pt x="48" y="31"/>
                  </a:cubicBezTo>
                  <a:cubicBezTo>
                    <a:pt x="65" y="30"/>
                    <a:pt x="63" y="30"/>
                    <a:pt x="69" y="18"/>
                  </a:cubicBezTo>
                  <a:cubicBezTo>
                    <a:pt x="66" y="10"/>
                    <a:pt x="62" y="8"/>
                    <a:pt x="55" y="4"/>
                  </a:cubicBez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67" name="Freeform 1004"/>
            <p:cNvSpPr>
              <a:spLocks/>
            </p:cNvSpPr>
            <p:nvPr/>
          </p:nvSpPr>
          <p:spPr bwMode="gray">
            <a:xfrm>
              <a:off x="8195459" y="3081232"/>
              <a:ext cx="55513" cy="30433"/>
            </a:xfrm>
            <a:custGeom>
              <a:avLst/>
              <a:gdLst>
                <a:gd name="T0" fmla="*/ 53 w 62"/>
                <a:gd name="T1" fmla="*/ 4 h 34"/>
                <a:gd name="T2" fmla="*/ 28 w 62"/>
                <a:gd name="T3" fmla="*/ 0 h 34"/>
                <a:gd name="T4" fmla="*/ 7 w 62"/>
                <a:gd name="T5" fmla="*/ 6 h 34"/>
                <a:gd name="T6" fmla="*/ 28 w 62"/>
                <a:gd name="T7" fmla="*/ 25 h 34"/>
                <a:gd name="T8" fmla="*/ 46 w 62"/>
                <a:gd name="T9" fmla="*/ 34 h 34"/>
                <a:gd name="T10" fmla="*/ 62 w 62"/>
                <a:gd name="T11" fmla="*/ 22 h 34"/>
                <a:gd name="T12" fmla="*/ 58 w 62"/>
                <a:gd name="T13" fmla="*/ 7 h 34"/>
                <a:gd name="T14" fmla="*/ 53 w 62"/>
                <a:gd name="T15" fmla="*/ 4 h 3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2"/>
                <a:gd name="T25" fmla="*/ 0 h 34"/>
                <a:gd name="T26" fmla="*/ 62 w 62"/>
                <a:gd name="T27" fmla="*/ 34 h 3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2" h="34">
                  <a:moveTo>
                    <a:pt x="53" y="4"/>
                  </a:moveTo>
                  <a:cubicBezTo>
                    <a:pt x="43" y="2"/>
                    <a:pt x="40" y="1"/>
                    <a:pt x="28" y="0"/>
                  </a:cubicBezTo>
                  <a:cubicBezTo>
                    <a:pt x="18" y="1"/>
                    <a:pt x="14" y="0"/>
                    <a:pt x="7" y="6"/>
                  </a:cubicBezTo>
                  <a:cubicBezTo>
                    <a:pt x="0" y="21"/>
                    <a:pt x="18" y="23"/>
                    <a:pt x="28" y="25"/>
                  </a:cubicBezTo>
                  <a:cubicBezTo>
                    <a:pt x="34" y="28"/>
                    <a:pt x="39" y="33"/>
                    <a:pt x="46" y="34"/>
                  </a:cubicBezTo>
                  <a:cubicBezTo>
                    <a:pt x="59" y="33"/>
                    <a:pt x="60" y="34"/>
                    <a:pt x="62" y="22"/>
                  </a:cubicBezTo>
                  <a:cubicBezTo>
                    <a:pt x="62" y="18"/>
                    <a:pt x="62" y="10"/>
                    <a:pt x="58" y="7"/>
                  </a:cubicBezTo>
                  <a:cubicBezTo>
                    <a:pt x="52" y="3"/>
                    <a:pt x="53" y="9"/>
                    <a:pt x="53" y="4"/>
                  </a:cubicBezTo>
                  <a:close/>
                </a:path>
              </a:pathLst>
            </a:custGeom>
            <a:solidFill>
              <a:sysClr val="windowText" lastClr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68" name="Freeform 1006"/>
            <p:cNvSpPr>
              <a:spLocks/>
            </p:cNvSpPr>
            <p:nvPr/>
          </p:nvSpPr>
          <p:spPr bwMode="gray">
            <a:xfrm>
              <a:off x="7968930" y="2542394"/>
              <a:ext cx="469175" cy="538838"/>
            </a:xfrm>
            <a:custGeom>
              <a:avLst/>
              <a:gdLst>
                <a:gd name="T0" fmla="*/ 50 w 524"/>
                <a:gd name="T1" fmla="*/ 0 h 602"/>
                <a:gd name="T2" fmla="*/ 38 w 524"/>
                <a:gd name="T3" fmla="*/ 2 h 602"/>
                <a:gd name="T4" fmla="*/ 48 w 524"/>
                <a:gd name="T5" fmla="*/ 387 h 602"/>
                <a:gd name="T6" fmla="*/ 5 w 524"/>
                <a:gd name="T7" fmla="*/ 408 h 602"/>
                <a:gd name="T8" fmla="*/ 21 w 524"/>
                <a:gd name="T9" fmla="*/ 434 h 602"/>
                <a:gd name="T10" fmla="*/ 17 w 524"/>
                <a:gd name="T11" fmla="*/ 420 h 602"/>
                <a:gd name="T12" fmla="*/ 24 w 524"/>
                <a:gd name="T13" fmla="*/ 405 h 602"/>
                <a:gd name="T14" fmla="*/ 101 w 524"/>
                <a:gd name="T15" fmla="*/ 395 h 602"/>
                <a:gd name="T16" fmla="*/ 104 w 524"/>
                <a:gd name="T17" fmla="*/ 416 h 602"/>
                <a:gd name="T18" fmla="*/ 116 w 524"/>
                <a:gd name="T19" fmla="*/ 411 h 602"/>
                <a:gd name="T20" fmla="*/ 105 w 524"/>
                <a:gd name="T21" fmla="*/ 374 h 602"/>
                <a:gd name="T22" fmla="*/ 62 w 524"/>
                <a:gd name="T23" fmla="*/ 384 h 602"/>
                <a:gd name="T24" fmla="*/ 60 w 524"/>
                <a:gd name="T25" fmla="*/ 338 h 602"/>
                <a:gd name="T26" fmla="*/ 446 w 524"/>
                <a:gd name="T27" fmla="*/ 471 h 602"/>
                <a:gd name="T28" fmla="*/ 440 w 524"/>
                <a:gd name="T29" fmla="*/ 521 h 602"/>
                <a:gd name="T30" fmla="*/ 375 w 524"/>
                <a:gd name="T31" fmla="*/ 549 h 602"/>
                <a:gd name="T32" fmla="*/ 371 w 524"/>
                <a:gd name="T33" fmla="*/ 579 h 602"/>
                <a:gd name="T34" fmla="*/ 366 w 524"/>
                <a:gd name="T35" fmla="*/ 594 h 602"/>
                <a:gd name="T36" fmla="*/ 392 w 524"/>
                <a:gd name="T37" fmla="*/ 596 h 602"/>
                <a:gd name="T38" fmla="*/ 380 w 524"/>
                <a:gd name="T39" fmla="*/ 576 h 602"/>
                <a:gd name="T40" fmla="*/ 383 w 524"/>
                <a:gd name="T41" fmla="*/ 558 h 602"/>
                <a:gd name="T42" fmla="*/ 503 w 524"/>
                <a:gd name="T43" fmla="*/ 507 h 602"/>
                <a:gd name="T44" fmla="*/ 498 w 524"/>
                <a:gd name="T45" fmla="*/ 543 h 602"/>
                <a:gd name="T46" fmla="*/ 507 w 524"/>
                <a:gd name="T47" fmla="*/ 554 h 602"/>
                <a:gd name="T48" fmla="*/ 519 w 524"/>
                <a:gd name="T49" fmla="*/ 545 h 602"/>
                <a:gd name="T50" fmla="*/ 513 w 524"/>
                <a:gd name="T51" fmla="*/ 531 h 602"/>
                <a:gd name="T52" fmla="*/ 512 w 524"/>
                <a:gd name="T53" fmla="*/ 495 h 602"/>
                <a:gd name="T54" fmla="*/ 459 w 524"/>
                <a:gd name="T55" fmla="*/ 510 h 602"/>
                <a:gd name="T56" fmla="*/ 458 w 524"/>
                <a:gd name="T57" fmla="*/ 464 h 602"/>
                <a:gd name="T58" fmla="*/ 500 w 524"/>
                <a:gd name="T59" fmla="*/ 96 h 602"/>
                <a:gd name="T60" fmla="*/ 51 w 524"/>
                <a:gd name="T61" fmla="*/ 0 h 602"/>
                <a:gd name="T62" fmla="*/ 50 w 524"/>
                <a:gd name="T63" fmla="*/ 0 h 60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24"/>
                <a:gd name="T97" fmla="*/ 0 h 602"/>
                <a:gd name="T98" fmla="*/ 524 w 524"/>
                <a:gd name="T99" fmla="*/ 602 h 60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24" h="602">
                  <a:moveTo>
                    <a:pt x="50" y="0"/>
                  </a:moveTo>
                  <a:lnTo>
                    <a:pt x="38" y="2"/>
                  </a:lnTo>
                  <a:lnTo>
                    <a:pt x="48" y="387"/>
                  </a:lnTo>
                  <a:cubicBezTo>
                    <a:pt x="32" y="392"/>
                    <a:pt x="10" y="392"/>
                    <a:pt x="5" y="408"/>
                  </a:cubicBezTo>
                  <a:cubicBezTo>
                    <a:pt x="6" y="431"/>
                    <a:pt x="0" y="436"/>
                    <a:pt x="21" y="434"/>
                  </a:cubicBezTo>
                  <a:cubicBezTo>
                    <a:pt x="26" y="425"/>
                    <a:pt x="27" y="425"/>
                    <a:pt x="17" y="420"/>
                  </a:cubicBezTo>
                  <a:cubicBezTo>
                    <a:pt x="18" y="412"/>
                    <a:pt x="17" y="409"/>
                    <a:pt x="24" y="405"/>
                  </a:cubicBezTo>
                  <a:cubicBezTo>
                    <a:pt x="50" y="400"/>
                    <a:pt x="97" y="383"/>
                    <a:pt x="101" y="395"/>
                  </a:cubicBezTo>
                  <a:cubicBezTo>
                    <a:pt x="105" y="405"/>
                    <a:pt x="96" y="411"/>
                    <a:pt x="104" y="416"/>
                  </a:cubicBezTo>
                  <a:cubicBezTo>
                    <a:pt x="104" y="416"/>
                    <a:pt x="116" y="413"/>
                    <a:pt x="116" y="411"/>
                  </a:cubicBezTo>
                  <a:cubicBezTo>
                    <a:pt x="107" y="395"/>
                    <a:pt x="114" y="378"/>
                    <a:pt x="105" y="374"/>
                  </a:cubicBezTo>
                  <a:lnTo>
                    <a:pt x="62" y="384"/>
                  </a:lnTo>
                  <a:lnTo>
                    <a:pt x="60" y="338"/>
                  </a:lnTo>
                  <a:lnTo>
                    <a:pt x="446" y="471"/>
                  </a:lnTo>
                  <a:lnTo>
                    <a:pt x="440" y="521"/>
                  </a:lnTo>
                  <a:cubicBezTo>
                    <a:pt x="418" y="531"/>
                    <a:pt x="399" y="540"/>
                    <a:pt x="375" y="549"/>
                  </a:cubicBezTo>
                  <a:cubicBezTo>
                    <a:pt x="371" y="554"/>
                    <a:pt x="369" y="563"/>
                    <a:pt x="371" y="579"/>
                  </a:cubicBezTo>
                  <a:cubicBezTo>
                    <a:pt x="369" y="584"/>
                    <a:pt x="368" y="589"/>
                    <a:pt x="366" y="594"/>
                  </a:cubicBezTo>
                  <a:cubicBezTo>
                    <a:pt x="371" y="602"/>
                    <a:pt x="389" y="600"/>
                    <a:pt x="392" y="596"/>
                  </a:cubicBezTo>
                  <a:cubicBezTo>
                    <a:pt x="393" y="582"/>
                    <a:pt x="386" y="582"/>
                    <a:pt x="380" y="576"/>
                  </a:cubicBezTo>
                  <a:cubicBezTo>
                    <a:pt x="377" y="564"/>
                    <a:pt x="381" y="569"/>
                    <a:pt x="383" y="558"/>
                  </a:cubicBezTo>
                  <a:cubicBezTo>
                    <a:pt x="419" y="545"/>
                    <a:pt x="483" y="515"/>
                    <a:pt x="503" y="507"/>
                  </a:cubicBezTo>
                  <a:cubicBezTo>
                    <a:pt x="501" y="514"/>
                    <a:pt x="504" y="534"/>
                    <a:pt x="498" y="543"/>
                  </a:cubicBezTo>
                  <a:cubicBezTo>
                    <a:pt x="500" y="549"/>
                    <a:pt x="498" y="554"/>
                    <a:pt x="507" y="554"/>
                  </a:cubicBezTo>
                  <a:cubicBezTo>
                    <a:pt x="518" y="554"/>
                    <a:pt x="515" y="550"/>
                    <a:pt x="519" y="545"/>
                  </a:cubicBezTo>
                  <a:cubicBezTo>
                    <a:pt x="518" y="539"/>
                    <a:pt x="516" y="536"/>
                    <a:pt x="513" y="531"/>
                  </a:cubicBezTo>
                  <a:cubicBezTo>
                    <a:pt x="512" y="517"/>
                    <a:pt x="524" y="491"/>
                    <a:pt x="512" y="495"/>
                  </a:cubicBezTo>
                  <a:cubicBezTo>
                    <a:pt x="500" y="498"/>
                    <a:pt x="468" y="515"/>
                    <a:pt x="459" y="510"/>
                  </a:cubicBezTo>
                  <a:cubicBezTo>
                    <a:pt x="450" y="505"/>
                    <a:pt x="451" y="533"/>
                    <a:pt x="458" y="464"/>
                  </a:cubicBezTo>
                  <a:lnTo>
                    <a:pt x="500" y="96"/>
                  </a:lnTo>
                  <a:lnTo>
                    <a:pt x="51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1F497D"/>
            </a:solidFill>
            <a:ln w="9525">
              <a:solidFill>
                <a:srgbClr val="1F497D"/>
              </a:solidFill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69" name="Freeform 1007"/>
            <p:cNvSpPr>
              <a:spLocks/>
            </p:cNvSpPr>
            <p:nvPr/>
          </p:nvSpPr>
          <p:spPr bwMode="gray">
            <a:xfrm>
              <a:off x="8008326" y="2557610"/>
              <a:ext cx="390382" cy="389359"/>
            </a:xfrm>
            <a:custGeom>
              <a:avLst/>
              <a:gdLst>
                <a:gd name="T0" fmla="*/ 7 w 436"/>
                <a:gd name="T1" fmla="*/ 304 h 435"/>
                <a:gd name="T2" fmla="*/ 402 w 436"/>
                <a:gd name="T3" fmla="*/ 435 h 435"/>
                <a:gd name="T4" fmla="*/ 436 w 436"/>
                <a:gd name="T5" fmla="*/ 99 h 435"/>
                <a:gd name="T6" fmla="*/ 0 w 436"/>
                <a:gd name="T7" fmla="*/ 0 h 435"/>
                <a:gd name="T8" fmla="*/ 7 w 436"/>
                <a:gd name="T9" fmla="*/ 304 h 4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6"/>
                <a:gd name="T16" fmla="*/ 0 h 435"/>
                <a:gd name="T17" fmla="*/ 436 w 436"/>
                <a:gd name="T18" fmla="*/ 435 h 43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6" h="435">
                  <a:moveTo>
                    <a:pt x="7" y="304"/>
                  </a:moveTo>
                  <a:lnTo>
                    <a:pt x="402" y="435"/>
                  </a:lnTo>
                  <a:lnTo>
                    <a:pt x="436" y="99"/>
                  </a:lnTo>
                  <a:lnTo>
                    <a:pt x="0" y="0"/>
                  </a:lnTo>
                  <a:lnTo>
                    <a:pt x="7" y="304"/>
                  </a:lnTo>
                  <a:close/>
                </a:path>
              </a:pathLst>
            </a:custGeom>
            <a:gradFill rotWithShape="1">
              <a:gsLst>
                <a:gs pos="0">
                  <a:srgbClr val="F7F7F7"/>
                </a:gs>
                <a:gs pos="100000">
                  <a:srgbClr val="D4D4D4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0" name="Freeform 1008"/>
            <p:cNvSpPr>
              <a:spLocks/>
            </p:cNvSpPr>
            <p:nvPr/>
          </p:nvSpPr>
          <p:spPr bwMode="gray">
            <a:xfrm>
              <a:off x="8000268" y="2541499"/>
              <a:ext cx="417243" cy="89508"/>
            </a:xfrm>
            <a:custGeom>
              <a:avLst/>
              <a:gdLst>
                <a:gd name="T0" fmla="*/ 466 w 466"/>
                <a:gd name="T1" fmla="*/ 96 h 100"/>
                <a:gd name="T2" fmla="*/ 454 w 466"/>
                <a:gd name="T3" fmla="*/ 100 h 100"/>
                <a:gd name="T4" fmla="*/ 0 w 466"/>
                <a:gd name="T5" fmla="*/ 3 h 100"/>
                <a:gd name="T6" fmla="*/ 13 w 466"/>
                <a:gd name="T7" fmla="*/ 0 h 100"/>
                <a:gd name="T8" fmla="*/ 466 w 466"/>
                <a:gd name="T9" fmla="*/ 96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6"/>
                <a:gd name="T16" fmla="*/ 0 h 100"/>
                <a:gd name="T17" fmla="*/ 466 w 466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6" h="100">
                  <a:moveTo>
                    <a:pt x="466" y="96"/>
                  </a:moveTo>
                  <a:lnTo>
                    <a:pt x="454" y="100"/>
                  </a:lnTo>
                  <a:lnTo>
                    <a:pt x="0" y="3"/>
                  </a:lnTo>
                  <a:lnTo>
                    <a:pt x="13" y="0"/>
                  </a:lnTo>
                  <a:lnTo>
                    <a:pt x="466" y="96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1" name="Freeform 1009"/>
            <p:cNvSpPr>
              <a:spLocks/>
            </p:cNvSpPr>
            <p:nvPr/>
          </p:nvSpPr>
          <p:spPr bwMode="gray">
            <a:xfrm>
              <a:off x="8043246" y="2608630"/>
              <a:ext cx="292787" cy="287320"/>
            </a:xfrm>
            <a:custGeom>
              <a:avLst/>
              <a:gdLst>
                <a:gd name="T0" fmla="*/ 1 w 327"/>
                <a:gd name="T1" fmla="*/ 1 h 321"/>
                <a:gd name="T2" fmla="*/ 4 w 327"/>
                <a:gd name="T3" fmla="*/ 220 h 321"/>
                <a:gd name="T4" fmla="*/ 327 w 327"/>
                <a:gd name="T5" fmla="*/ 321 h 321"/>
                <a:gd name="T6" fmla="*/ 327 w 327"/>
                <a:gd name="T7" fmla="*/ 310 h 321"/>
                <a:gd name="T8" fmla="*/ 13 w 327"/>
                <a:gd name="T9" fmla="*/ 213 h 321"/>
                <a:gd name="T10" fmla="*/ 10 w 327"/>
                <a:gd name="T11" fmla="*/ 3 h 321"/>
                <a:gd name="T12" fmla="*/ 0 w 327"/>
                <a:gd name="T13" fmla="*/ 0 h 321"/>
                <a:gd name="T14" fmla="*/ 1 w 327"/>
                <a:gd name="T15" fmla="*/ 1 h 3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7"/>
                <a:gd name="T25" fmla="*/ 0 h 321"/>
                <a:gd name="T26" fmla="*/ 327 w 327"/>
                <a:gd name="T27" fmla="*/ 321 h 32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7" h="321">
                  <a:moveTo>
                    <a:pt x="1" y="1"/>
                  </a:moveTo>
                  <a:lnTo>
                    <a:pt x="4" y="220"/>
                  </a:lnTo>
                  <a:lnTo>
                    <a:pt x="327" y="321"/>
                  </a:lnTo>
                  <a:lnTo>
                    <a:pt x="327" y="310"/>
                  </a:lnTo>
                  <a:lnTo>
                    <a:pt x="13" y="213"/>
                  </a:lnTo>
                  <a:lnTo>
                    <a:pt x="10" y="3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2" name="Freeform 1010"/>
            <p:cNvSpPr>
              <a:spLocks/>
            </p:cNvSpPr>
            <p:nvPr/>
          </p:nvSpPr>
          <p:spPr bwMode="gray">
            <a:xfrm>
              <a:off x="8052200" y="2630112"/>
              <a:ext cx="287414" cy="116360"/>
            </a:xfrm>
            <a:custGeom>
              <a:avLst/>
              <a:gdLst>
                <a:gd name="T0" fmla="*/ 0 w 321"/>
                <a:gd name="T1" fmla="*/ 7 h 130"/>
                <a:gd name="T2" fmla="*/ 39 w 321"/>
                <a:gd name="T3" fmla="*/ 0 h 130"/>
                <a:gd name="T4" fmla="*/ 71 w 321"/>
                <a:gd name="T5" fmla="*/ 63 h 130"/>
                <a:gd name="T6" fmla="*/ 107 w 321"/>
                <a:gd name="T7" fmla="*/ 36 h 130"/>
                <a:gd name="T8" fmla="*/ 146 w 321"/>
                <a:gd name="T9" fmla="*/ 120 h 130"/>
                <a:gd name="T10" fmla="*/ 215 w 321"/>
                <a:gd name="T11" fmla="*/ 49 h 130"/>
                <a:gd name="T12" fmla="*/ 245 w 321"/>
                <a:gd name="T13" fmla="*/ 96 h 130"/>
                <a:gd name="T14" fmla="*/ 290 w 321"/>
                <a:gd name="T15" fmla="*/ 76 h 130"/>
                <a:gd name="T16" fmla="*/ 321 w 321"/>
                <a:gd name="T17" fmla="*/ 118 h 130"/>
                <a:gd name="T18" fmla="*/ 318 w 321"/>
                <a:gd name="T19" fmla="*/ 126 h 130"/>
                <a:gd name="T20" fmla="*/ 288 w 321"/>
                <a:gd name="T21" fmla="*/ 84 h 130"/>
                <a:gd name="T22" fmla="*/ 242 w 321"/>
                <a:gd name="T23" fmla="*/ 103 h 130"/>
                <a:gd name="T24" fmla="*/ 213 w 321"/>
                <a:gd name="T25" fmla="*/ 58 h 130"/>
                <a:gd name="T26" fmla="*/ 143 w 321"/>
                <a:gd name="T27" fmla="*/ 130 h 130"/>
                <a:gd name="T28" fmla="*/ 105 w 321"/>
                <a:gd name="T29" fmla="*/ 45 h 130"/>
                <a:gd name="T30" fmla="*/ 69 w 321"/>
                <a:gd name="T31" fmla="*/ 73 h 130"/>
                <a:gd name="T32" fmla="*/ 36 w 321"/>
                <a:gd name="T33" fmla="*/ 6 h 130"/>
                <a:gd name="T34" fmla="*/ 2 w 321"/>
                <a:gd name="T35" fmla="*/ 12 h 130"/>
                <a:gd name="T36" fmla="*/ 0 w 321"/>
                <a:gd name="T37" fmla="*/ 7 h 1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21"/>
                <a:gd name="T58" fmla="*/ 0 h 130"/>
                <a:gd name="T59" fmla="*/ 321 w 321"/>
                <a:gd name="T60" fmla="*/ 130 h 13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21" h="130">
                  <a:moveTo>
                    <a:pt x="0" y="7"/>
                  </a:moveTo>
                  <a:lnTo>
                    <a:pt x="39" y="0"/>
                  </a:lnTo>
                  <a:lnTo>
                    <a:pt x="71" y="63"/>
                  </a:lnTo>
                  <a:lnTo>
                    <a:pt x="107" y="36"/>
                  </a:lnTo>
                  <a:lnTo>
                    <a:pt x="146" y="120"/>
                  </a:lnTo>
                  <a:lnTo>
                    <a:pt x="215" y="49"/>
                  </a:lnTo>
                  <a:lnTo>
                    <a:pt x="245" y="96"/>
                  </a:lnTo>
                  <a:lnTo>
                    <a:pt x="290" y="76"/>
                  </a:lnTo>
                  <a:lnTo>
                    <a:pt x="321" y="118"/>
                  </a:lnTo>
                  <a:lnTo>
                    <a:pt x="318" y="126"/>
                  </a:lnTo>
                  <a:lnTo>
                    <a:pt x="288" y="84"/>
                  </a:lnTo>
                  <a:lnTo>
                    <a:pt x="242" y="103"/>
                  </a:lnTo>
                  <a:lnTo>
                    <a:pt x="213" y="58"/>
                  </a:lnTo>
                  <a:lnTo>
                    <a:pt x="143" y="130"/>
                  </a:lnTo>
                  <a:lnTo>
                    <a:pt x="105" y="45"/>
                  </a:lnTo>
                  <a:lnTo>
                    <a:pt x="69" y="73"/>
                  </a:lnTo>
                  <a:lnTo>
                    <a:pt x="36" y="6"/>
                  </a:lnTo>
                  <a:lnTo>
                    <a:pt x="2" y="12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3" name="Freeform 1011"/>
            <p:cNvSpPr>
              <a:spLocks/>
            </p:cNvSpPr>
            <p:nvPr/>
          </p:nvSpPr>
          <p:spPr bwMode="gray">
            <a:xfrm>
              <a:off x="8052200" y="2668600"/>
              <a:ext cx="286519" cy="146793"/>
            </a:xfrm>
            <a:custGeom>
              <a:avLst/>
              <a:gdLst>
                <a:gd name="T0" fmla="*/ 23 w 320"/>
                <a:gd name="T1" fmla="*/ 33 h 164"/>
                <a:gd name="T2" fmla="*/ 53 w 320"/>
                <a:gd name="T3" fmla="*/ 23 h 164"/>
                <a:gd name="T4" fmla="*/ 84 w 320"/>
                <a:gd name="T5" fmla="*/ 71 h 164"/>
                <a:gd name="T6" fmla="*/ 144 w 320"/>
                <a:gd name="T7" fmla="*/ 33 h 164"/>
                <a:gd name="T8" fmla="*/ 183 w 320"/>
                <a:gd name="T9" fmla="*/ 122 h 164"/>
                <a:gd name="T10" fmla="*/ 218 w 320"/>
                <a:gd name="T11" fmla="*/ 96 h 164"/>
                <a:gd name="T12" fmla="*/ 243 w 320"/>
                <a:gd name="T13" fmla="*/ 119 h 164"/>
                <a:gd name="T14" fmla="*/ 281 w 320"/>
                <a:gd name="T15" fmla="*/ 111 h 164"/>
                <a:gd name="T16" fmla="*/ 320 w 320"/>
                <a:gd name="T17" fmla="*/ 155 h 164"/>
                <a:gd name="T18" fmla="*/ 320 w 320"/>
                <a:gd name="T19" fmla="*/ 164 h 164"/>
                <a:gd name="T20" fmla="*/ 278 w 320"/>
                <a:gd name="T21" fmla="*/ 117 h 164"/>
                <a:gd name="T22" fmla="*/ 242 w 320"/>
                <a:gd name="T23" fmla="*/ 126 h 164"/>
                <a:gd name="T24" fmla="*/ 216 w 320"/>
                <a:gd name="T25" fmla="*/ 105 h 164"/>
                <a:gd name="T26" fmla="*/ 180 w 320"/>
                <a:gd name="T27" fmla="*/ 132 h 164"/>
                <a:gd name="T28" fmla="*/ 140 w 320"/>
                <a:gd name="T29" fmla="*/ 45 h 164"/>
                <a:gd name="T30" fmla="*/ 81 w 320"/>
                <a:gd name="T31" fmla="*/ 81 h 164"/>
                <a:gd name="T32" fmla="*/ 50 w 320"/>
                <a:gd name="T33" fmla="*/ 30 h 164"/>
                <a:gd name="T34" fmla="*/ 20 w 320"/>
                <a:gd name="T35" fmla="*/ 42 h 164"/>
                <a:gd name="T36" fmla="*/ 0 w 320"/>
                <a:gd name="T37" fmla="*/ 11 h 164"/>
                <a:gd name="T38" fmla="*/ 0 w 320"/>
                <a:gd name="T39" fmla="*/ 0 h 164"/>
                <a:gd name="T40" fmla="*/ 23 w 320"/>
                <a:gd name="T41" fmla="*/ 33 h 16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20"/>
                <a:gd name="T64" fmla="*/ 0 h 164"/>
                <a:gd name="T65" fmla="*/ 320 w 320"/>
                <a:gd name="T66" fmla="*/ 164 h 16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20" h="164">
                  <a:moveTo>
                    <a:pt x="23" y="33"/>
                  </a:moveTo>
                  <a:lnTo>
                    <a:pt x="53" y="23"/>
                  </a:lnTo>
                  <a:lnTo>
                    <a:pt x="84" y="71"/>
                  </a:lnTo>
                  <a:lnTo>
                    <a:pt x="144" y="33"/>
                  </a:lnTo>
                  <a:lnTo>
                    <a:pt x="183" y="122"/>
                  </a:lnTo>
                  <a:lnTo>
                    <a:pt x="218" y="96"/>
                  </a:lnTo>
                  <a:lnTo>
                    <a:pt x="243" y="119"/>
                  </a:lnTo>
                  <a:lnTo>
                    <a:pt x="281" y="111"/>
                  </a:lnTo>
                  <a:lnTo>
                    <a:pt x="320" y="155"/>
                  </a:lnTo>
                  <a:lnTo>
                    <a:pt x="320" y="164"/>
                  </a:lnTo>
                  <a:lnTo>
                    <a:pt x="278" y="117"/>
                  </a:lnTo>
                  <a:lnTo>
                    <a:pt x="242" y="126"/>
                  </a:lnTo>
                  <a:lnTo>
                    <a:pt x="216" y="105"/>
                  </a:lnTo>
                  <a:lnTo>
                    <a:pt x="180" y="132"/>
                  </a:lnTo>
                  <a:lnTo>
                    <a:pt x="140" y="45"/>
                  </a:lnTo>
                  <a:lnTo>
                    <a:pt x="81" y="81"/>
                  </a:lnTo>
                  <a:lnTo>
                    <a:pt x="50" y="30"/>
                  </a:lnTo>
                  <a:lnTo>
                    <a:pt x="20" y="42"/>
                  </a:lnTo>
                  <a:lnTo>
                    <a:pt x="0" y="11"/>
                  </a:lnTo>
                  <a:lnTo>
                    <a:pt x="0" y="0"/>
                  </a:lnTo>
                  <a:lnTo>
                    <a:pt x="23" y="33"/>
                  </a:ln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4" name="Freeform 1012"/>
            <p:cNvSpPr>
              <a:spLocks/>
            </p:cNvSpPr>
            <p:nvPr/>
          </p:nvSpPr>
          <p:spPr bwMode="gray">
            <a:xfrm>
              <a:off x="8053990" y="2648908"/>
              <a:ext cx="304427" cy="196022"/>
            </a:xfrm>
            <a:custGeom>
              <a:avLst/>
              <a:gdLst>
                <a:gd name="T0" fmla="*/ 46 w 340"/>
                <a:gd name="T1" fmla="*/ 88 h 219"/>
                <a:gd name="T2" fmla="*/ 93 w 340"/>
                <a:gd name="T3" fmla="*/ 63 h 219"/>
                <a:gd name="T4" fmla="*/ 145 w 340"/>
                <a:gd name="T5" fmla="*/ 177 h 219"/>
                <a:gd name="T6" fmla="*/ 189 w 340"/>
                <a:gd name="T7" fmla="*/ 163 h 219"/>
                <a:gd name="T8" fmla="*/ 199 w 340"/>
                <a:gd name="T9" fmla="*/ 210 h 219"/>
                <a:gd name="T10" fmla="*/ 340 w 340"/>
                <a:gd name="T11" fmla="*/ 132 h 219"/>
                <a:gd name="T12" fmla="*/ 339 w 340"/>
                <a:gd name="T13" fmla="*/ 141 h 219"/>
                <a:gd name="T14" fmla="*/ 196 w 340"/>
                <a:gd name="T15" fmla="*/ 219 h 219"/>
                <a:gd name="T16" fmla="*/ 184 w 340"/>
                <a:gd name="T17" fmla="*/ 171 h 219"/>
                <a:gd name="T18" fmla="*/ 141 w 340"/>
                <a:gd name="T19" fmla="*/ 184 h 219"/>
                <a:gd name="T20" fmla="*/ 88 w 340"/>
                <a:gd name="T21" fmla="*/ 72 h 219"/>
                <a:gd name="T22" fmla="*/ 43 w 340"/>
                <a:gd name="T23" fmla="*/ 97 h 219"/>
                <a:gd name="T24" fmla="*/ 0 w 340"/>
                <a:gd name="T25" fmla="*/ 13 h 219"/>
                <a:gd name="T26" fmla="*/ 0 w 340"/>
                <a:gd name="T27" fmla="*/ 0 h 219"/>
                <a:gd name="T28" fmla="*/ 46 w 340"/>
                <a:gd name="T29" fmla="*/ 88 h 2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40"/>
                <a:gd name="T46" fmla="*/ 0 h 219"/>
                <a:gd name="T47" fmla="*/ 340 w 340"/>
                <a:gd name="T48" fmla="*/ 219 h 21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40" h="219">
                  <a:moveTo>
                    <a:pt x="46" y="88"/>
                  </a:moveTo>
                  <a:lnTo>
                    <a:pt x="93" y="63"/>
                  </a:lnTo>
                  <a:lnTo>
                    <a:pt x="145" y="177"/>
                  </a:lnTo>
                  <a:lnTo>
                    <a:pt x="189" y="163"/>
                  </a:lnTo>
                  <a:lnTo>
                    <a:pt x="199" y="210"/>
                  </a:lnTo>
                  <a:lnTo>
                    <a:pt x="340" y="132"/>
                  </a:lnTo>
                  <a:lnTo>
                    <a:pt x="339" y="141"/>
                  </a:lnTo>
                  <a:lnTo>
                    <a:pt x="196" y="219"/>
                  </a:lnTo>
                  <a:lnTo>
                    <a:pt x="184" y="171"/>
                  </a:lnTo>
                  <a:lnTo>
                    <a:pt x="141" y="184"/>
                  </a:lnTo>
                  <a:lnTo>
                    <a:pt x="88" y="72"/>
                  </a:lnTo>
                  <a:lnTo>
                    <a:pt x="43" y="97"/>
                  </a:lnTo>
                  <a:lnTo>
                    <a:pt x="0" y="13"/>
                  </a:lnTo>
                  <a:lnTo>
                    <a:pt x="0" y="0"/>
                  </a:lnTo>
                  <a:lnTo>
                    <a:pt x="46" y="88"/>
                  </a:lnTo>
                  <a:close/>
                </a:path>
              </a:pathLst>
            </a:custGeom>
            <a:solidFill>
              <a:srgbClr val="3366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5" name="Freeform 1013"/>
            <p:cNvSpPr>
              <a:spLocks/>
            </p:cNvSpPr>
            <p:nvPr/>
          </p:nvSpPr>
          <p:spPr bwMode="gray">
            <a:xfrm>
              <a:off x="8018175" y="2577302"/>
              <a:ext cx="63571" cy="29538"/>
            </a:xfrm>
            <a:custGeom>
              <a:avLst/>
              <a:gdLst>
                <a:gd name="T0" fmla="*/ 14 w 71"/>
                <a:gd name="T1" fmla="*/ 0 h 33"/>
                <a:gd name="T2" fmla="*/ 13 w 71"/>
                <a:gd name="T3" fmla="*/ 12 h 33"/>
                <a:gd name="T4" fmla="*/ 20 w 71"/>
                <a:gd name="T5" fmla="*/ 5 h 33"/>
                <a:gd name="T6" fmla="*/ 19 w 71"/>
                <a:gd name="T7" fmla="*/ 11 h 33"/>
                <a:gd name="T8" fmla="*/ 32 w 71"/>
                <a:gd name="T9" fmla="*/ 8 h 33"/>
                <a:gd name="T10" fmla="*/ 31 w 71"/>
                <a:gd name="T11" fmla="*/ 17 h 33"/>
                <a:gd name="T12" fmla="*/ 28 w 71"/>
                <a:gd name="T13" fmla="*/ 21 h 33"/>
                <a:gd name="T14" fmla="*/ 40 w 71"/>
                <a:gd name="T15" fmla="*/ 12 h 33"/>
                <a:gd name="T16" fmla="*/ 43 w 71"/>
                <a:gd name="T17" fmla="*/ 17 h 33"/>
                <a:gd name="T18" fmla="*/ 47 w 71"/>
                <a:gd name="T19" fmla="*/ 15 h 33"/>
                <a:gd name="T20" fmla="*/ 50 w 71"/>
                <a:gd name="T21" fmla="*/ 18 h 33"/>
                <a:gd name="T22" fmla="*/ 59 w 71"/>
                <a:gd name="T23" fmla="*/ 17 h 33"/>
                <a:gd name="T24" fmla="*/ 62 w 71"/>
                <a:gd name="T25" fmla="*/ 15 h 33"/>
                <a:gd name="T26" fmla="*/ 50 w 71"/>
                <a:gd name="T27" fmla="*/ 9 h 33"/>
                <a:gd name="T28" fmla="*/ 40 w 71"/>
                <a:gd name="T29" fmla="*/ 9 h 33"/>
                <a:gd name="T30" fmla="*/ 22 w 71"/>
                <a:gd name="T31" fmla="*/ 2 h 33"/>
                <a:gd name="T32" fmla="*/ 13 w 71"/>
                <a:gd name="T33" fmla="*/ 6 h 33"/>
                <a:gd name="T34" fmla="*/ 14 w 71"/>
                <a:gd name="T35" fmla="*/ 0 h 3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1"/>
                <a:gd name="T55" fmla="*/ 0 h 33"/>
                <a:gd name="T56" fmla="*/ 71 w 71"/>
                <a:gd name="T57" fmla="*/ 33 h 3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1" h="33">
                  <a:moveTo>
                    <a:pt x="14" y="0"/>
                  </a:moveTo>
                  <a:cubicBezTo>
                    <a:pt x="11" y="5"/>
                    <a:pt x="0" y="16"/>
                    <a:pt x="13" y="12"/>
                  </a:cubicBezTo>
                  <a:cubicBezTo>
                    <a:pt x="15" y="9"/>
                    <a:pt x="18" y="3"/>
                    <a:pt x="20" y="5"/>
                  </a:cubicBezTo>
                  <a:cubicBezTo>
                    <a:pt x="21" y="6"/>
                    <a:pt x="17" y="10"/>
                    <a:pt x="19" y="11"/>
                  </a:cubicBezTo>
                  <a:cubicBezTo>
                    <a:pt x="22" y="14"/>
                    <a:pt x="28" y="9"/>
                    <a:pt x="32" y="8"/>
                  </a:cubicBezTo>
                  <a:cubicBezTo>
                    <a:pt x="35" y="13"/>
                    <a:pt x="35" y="11"/>
                    <a:pt x="31" y="17"/>
                  </a:cubicBezTo>
                  <a:cubicBezTo>
                    <a:pt x="30" y="18"/>
                    <a:pt x="27" y="20"/>
                    <a:pt x="28" y="21"/>
                  </a:cubicBezTo>
                  <a:cubicBezTo>
                    <a:pt x="29" y="22"/>
                    <a:pt x="32" y="15"/>
                    <a:pt x="40" y="12"/>
                  </a:cubicBezTo>
                  <a:cubicBezTo>
                    <a:pt x="41" y="14"/>
                    <a:pt x="41" y="16"/>
                    <a:pt x="43" y="17"/>
                  </a:cubicBezTo>
                  <a:cubicBezTo>
                    <a:pt x="44" y="18"/>
                    <a:pt x="46" y="14"/>
                    <a:pt x="47" y="15"/>
                  </a:cubicBezTo>
                  <a:cubicBezTo>
                    <a:pt x="51" y="19"/>
                    <a:pt x="40" y="23"/>
                    <a:pt x="50" y="18"/>
                  </a:cubicBezTo>
                  <a:cubicBezTo>
                    <a:pt x="48" y="33"/>
                    <a:pt x="55" y="21"/>
                    <a:pt x="59" y="17"/>
                  </a:cubicBezTo>
                  <a:cubicBezTo>
                    <a:pt x="63" y="22"/>
                    <a:pt x="71" y="20"/>
                    <a:pt x="62" y="15"/>
                  </a:cubicBezTo>
                  <a:cubicBezTo>
                    <a:pt x="55" y="18"/>
                    <a:pt x="53" y="15"/>
                    <a:pt x="50" y="9"/>
                  </a:cubicBezTo>
                  <a:cubicBezTo>
                    <a:pt x="44" y="11"/>
                    <a:pt x="36" y="19"/>
                    <a:pt x="40" y="9"/>
                  </a:cubicBezTo>
                  <a:cubicBezTo>
                    <a:pt x="33" y="5"/>
                    <a:pt x="30" y="8"/>
                    <a:pt x="22" y="2"/>
                  </a:cubicBezTo>
                  <a:cubicBezTo>
                    <a:pt x="18" y="5"/>
                    <a:pt x="13" y="16"/>
                    <a:pt x="13" y="6"/>
                  </a:cubicBezTo>
                  <a:cubicBezTo>
                    <a:pt x="13" y="4"/>
                    <a:pt x="14" y="2"/>
                    <a:pt x="14" y="0"/>
                  </a:cubicBezTo>
                  <a:close/>
                </a:path>
              </a:pathLst>
            </a:custGeom>
            <a:solidFill>
              <a:srgbClr val="EEE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6" name="Freeform 1014"/>
            <p:cNvSpPr>
              <a:spLocks/>
            </p:cNvSpPr>
            <p:nvPr/>
          </p:nvSpPr>
          <p:spPr bwMode="gray">
            <a:xfrm>
              <a:off x="8019966" y="2813603"/>
              <a:ext cx="74316" cy="23272"/>
            </a:xfrm>
            <a:custGeom>
              <a:avLst/>
              <a:gdLst>
                <a:gd name="T0" fmla="*/ 15 w 83"/>
                <a:gd name="T1" fmla="*/ 2 h 26"/>
                <a:gd name="T2" fmla="*/ 11 w 83"/>
                <a:gd name="T3" fmla="*/ 3 h 26"/>
                <a:gd name="T4" fmla="*/ 17 w 83"/>
                <a:gd name="T5" fmla="*/ 0 h 26"/>
                <a:gd name="T6" fmla="*/ 23 w 83"/>
                <a:gd name="T7" fmla="*/ 11 h 26"/>
                <a:gd name="T8" fmla="*/ 35 w 83"/>
                <a:gd name="T9" fmla="*/ 11 h 26"/>
                <a:gd name="T10" fmla="*/ 41 w 83"/>
                <a:gd name="T11" fmla="*/ 15 h 26"/>
                <a:gd name="T12" fmla="*/ 50 w 83"/>
                <a:gd name="T13" fmla="*/ 8 h 26"/>
                <a:gd name="T14" fmla="*/ 60 w 83"/>
                <a:gd name="T15" fmla="*/ 21 h 26"/>
                <a:gd name="T16" fmla="*/ 77 w 83"/>
                <a:gd name="T17" fmla="*/ 17 h 26"/>
                <a:gd name="T18" fmla="*/ 68 w 83"/>
                <a:gd name="T19" fmla="*/ 24 h 26"/>
                <a:gd name="T20" fmla="*/ 51 w 83"/>
                <a:gd name="T21" fmla="*/ 23 h 26"/>
                <a:gd name="T22" fmla="*/ 50 w 83"/>
                <a:gd name="T23" fmla="*/ 18 h 26"/>
                <a:gd name="T24" fmla="*/ 45 w 83"/>
                <a:gd name="T25" fmla="*/ 20 h 26"/>
                <a:gd name="T26" fmla="*/ 48 w 83"/>
                <a:gd name="T27" fmla="*/ 15 h 26"/>
                <a:gd name="T28" fmla="*/ 39 w 83"/>
                <a:gd name="T29" fmla="*/ 21 h 26"/>
                <a:gd name="T30" fmla="*/ 32 w 83"/>
                <a:gd name="T31" fmla="*/ 15 h 26"/>
                <a:gd name="T32" fmla="*/ 18 w 83"/>
                <a:gd name="T33" fmla="*/ 14 h 26"/>
                <a:gd name="T34" fmla="*/ 15 w 83"/>
                <a:gd name="T35" fmla="*/ 2 h 2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3"/>
                <a:gd name="T55" fmla="*/ 0 h 26"/>
                <a:gd name="T56" fmla="*/ 83 w 83"/>
                <a:gd name="T57" fmla="*/ 26 h 2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3" h="26">
                  <a:moveTo>
                    <a:pt x="15" y="2"/>
                  </a:moveTo>
                  <a:cubicBezTo>
                    <a:pt x="13" y="5"/>
                    <a:pt x="0" y="18"/>
                    <a:pt x="11" y="3"/>
                  </a:cubicBezTo>
                  <a:cubicBezTo>
                    <a:pt x="12" y="1"/>
                    <a:pt x="15" y="1"/>
                    <a:pt x="17" y="0"/>
                  </a:cubicBezTo>
                  <a:cubicBezTo>
                    <a:pt x="26" y="5"/>
                    <a:pt x="13" y="5"/>
                    <a:pt x="23" y="11"/>
                  </a:cubicBezTo>
                  <a:cubicBezTo>
                    <a:pt x="30" y="8"/>
                    <a:pt x="30" y="3"/>
                    <a:pt x="35" y="11"/>
                  </a:cubicBezTo>
                  <a:cubicBezTo>
                    <a:pt x="46" y="5"/>
                    <a:pt x="31" y="12"/>
                    <a:pt x="41" y="15"/>
                  </a:cubicBezTo>
                  <a:cubicBezTo>
                    <a:pt x="45" y="16"/>
                    <a:pt x="47" y="10"/>
                    <a:pt x="50" y="8"/>
                  </a:cubicBezTo>
                  <a:cubicBezTo>
                    <a:pt x="60" y="10"/>
                    <a:pt x="51" y="14"/>
                    <a:pt x="60" y="21"/>
                  </a:cubicBezTo>
                  <a:cubicBezTo>
                    <a:pt x="66" y="20"/>
                    <a:pt x="70" y="18"/>
                    <a:pt x="77" y="17"/>
                  </a:cubicBezTo>
                  <a:cubicBezTo>
                    <a:pt x="83" y="25"/>
                    <a:pt x="75" y="26"/>
                    <a:pt x="68" y="24"/>
                  </a:cubicBezTo>
                  <a:cubicBezTo>
                    <a:pt x="61" y="26"/>
                    <a:pt x="58" y="24"/>
                    <a:pt x="51" y="23"/>
                  </a:cubicBezTo>
                  <a:cubicBezTo>
                    <a:pt x="51" y="21"/>
                    <a:pt x="52" y="19"/>
                    <a:pt x="50" y="18"/>
                  </a:cubicBezTo>
                  <a:cubicBezTo>
                    <a:pt x="48" y="17"/>
                    <a:pt x="46" y="21"/>
                    <a:pt x="45" y="20"/>
                  </a:cubicBezTo>
                  <a:cubicBezTo>
                    <a:pt x="44" y="18"/>
                    <a:pt x="49" y="17"/>
                    <a:pt x="48" y="15"/>
                  </a:cubicBezTo>
                  <a:cubicBezTo>
                    <a:pt x="46" y="12"/>
                    <a:pt x="42" y="19"/>
                    <a:pt x="39" y="21"/>
                  </a:cubicBezTo>
                  <a:cubicBezTo>
                    <a:pt x="43" y="10"/>
                    <a:pt x="39" y="19"/>
                    <a:pt x="32" y="15"/>
                  </a:cubicBezTo>
                  <a:cubicBezTo>
                    <a:pt x="26" y="17"/>
                    <a:pt x="21" y="21"/>
                    <a:pt x="18" y="14"/>
                  </a:cubicBezTo>
                  <a:cubicBezTo>
                    <a:pt x="16" y="4"/>
                    <a:pt x="9" y="13"/>
                    <a:pt x="15" y="2"/>
                  </a:cubicBezTo>
                  <a:close/>
                </a:path>
              </a:pathLst>
            </a:custGeom>
            <a:solidFill>
              <a:srgbClr val="EEE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7" name="Freeform 1015"/>
            <p:cNvSpPr>
              <a:spLocks/>
            </p:cNvSpPr>
            <p:nvPr/>
          </p:nvSpPr>
          <p:spPr bwMode="gray">
            <a:xfrm>
              <a:off x="8116666" y="2598784"/>
              <a:ext cx="120875" cy="52810"/>
            </a:xfrm>
            <a:custGeom>
              <a:avLst/>
              <a:gdLst>
                <a:gd name="T0" fmla="*/ 8 w 135"/>
                <a:gd name="T1" fmla="*/ 20 h 59"/>
                <a:gd name="T2" fmla="*/ 29 w 135"/>
                <a:gd name="T3" fmla="*/ 9 h 59"/>
                <a:gd name="T4" fmla="*/ 41 w 135"/>
                <a:gd name="T5" fmla="*/ 3 h 59"/>
                <a:gd name="T6" fmla="*/ 9 w 135"/>
                <a:gd name="T7" fmla="*/ 35 h 59"/>
                <a:gd name="T8" fmla="*/ 50 w 135"/>
                <a:gd name="T9" fmla="*/ 21 h 59"/>
                <a:gd name="T10" fmla="*/ 47 w 135"/>
                <a:gd name="T11" fmla="*/ 26 h 59"/>
                <a:gd name="T12" fmla="*/ 42 w 135"/>
                <a:gd name="T13" fmla="*/ 27 h 59"/>
                <a:gd name="T14" fmla="*/ 38 w 135"/>
                <a:gd name="T15" fmla="*/ 30 h 59"/>
                <a:gd name="T16" fmla="*/ 50 w 135"/>
                <a:gd name="T17" fmla="*/ 29 h 59"/>
                <a:gd name="T18" fmla="*/ 68 w 135"/>
                <a:gd name="T19" fmla="*/ 23 h 59"/>
                <a:gd name="T20" fmla="*/ 80 w 135"/>
                <a:gd name="T21" fmla="*/ 27 h 59"/>
                <a:gd name="T22" fmla="*/ 68 w 135"/>
                <a:gd name="T23" fmla="*/ 38 h 59"/>
                <a:gd name="T24" fmla="*/ 74 w 135"/>
                <a:gd name="T25" fmla="*/ 39 h 59"/>
                <a:gd name="T26" fmla="*/ 78 w 135"/>
                <a:gd name="T27" fmla="*/ 36 h 59"/>
                <a:gd name="T28" fmla="*/ 77 w 135"/>
                <a:gd name="T29" fmla="*/ 41 h 59"/>
                <a:gd name="T30" fmla="*/ 68 w 135"/>
                <a:gd name="T31" fmla="*/ 50 h 59"/>
                <a:gd name="T32" fmla="*/ 83 w 135"/>
                <a:gd name="T33" fmla="*/ 45 h 59"/>
                <a:gd name="T34" fmla="*/ 95 w 135"/>
                <a:gd name="T35" fmla="*/ 39 h 59"/>
                <a:gd name="T36" fmla="*/ 98 w 135"/>
                <a:gd name="T37" fmla="*/ 35 h 59"/>
                <a:gd name="T38" fmla="*/ 93 w 135"/>
                <a:gd name="T39" fmla="*/ 36 h 59"/>
                <a:gd name="T40" fmla="*/ 111 w 135"/>
                <a:gd name="T41" fmla="*/ 35 h 59"/>
                <a:gd name="T42" fmla="*/ 105 w 135"/>
                <a:gd name="T43" fmla="*/ 44 h 59"/>
                <a:gd name="T44" fmla="*/ 129 w 135"/>
                <a:gd name="T45" fmla="*/ 42 h 59"/>
                <a:gd name="T46" fmla="*/ 107 w 135"/>
                <a:gd name="T47" fmla="*/ 54 h 59"/>
                <a:gd name="T48" fmla="*/ 131 w 135"/>
                <a:gd name="T49" fmla="*/ 47 h 59"/>
                <a:gd name="T50" fmla="*/ 135 w 135"/>
                <a:gd name="T51" fmla="*/ 45 h 59"/>
                <a:gd name="T52" fmla="*/ 122 w 135"/>
                <a:gd name="T53" fmla="*/ 51 h 59"/>
                <a:gd name="T54" fmla="*/ 129 w 135"/>
                <a:gd name="T55" fmla="*/ 42 h 59"/>
                <a:gd name="T56" fmla="*/ 126 w 135"/>
                <a:gd name="T57" fmla="*/ 36 h 59"/>
                <a:gd name="T58" fmla="*/ 113 w 135"/>
                <a:gd name="T59" fmla="*/ 30 h 59"/>
                <a:gd name="T60" fmla="*/ 84 w 135"/>
                <a:gd name="T61" fmla="*/ 35 h 59"/>
                <a:gd name="T62" fmla="*/ 84 w 135"/>
                <a:gd name="T63" fmla="*/ 42 h 59"/>
                <a:gd name="T64" fmla="*/ 78 w 135"/>
                <a:gd name="T65" fmla="*/ 39 h 59"/>
                <a:gd name="T66" fmla="*/ 83 w 135"/>
                <a:gd name="T67" fmla="*/ 35 h 59"/>
                <a:gd name="T68" fmla="*/ 74 w 135"/>
                <a:gd name="T69" fmla="*/ 36 h 59"/>
                <a:gd name="T70" fmla="*/ 89 w 135"/>
                <a:gd name="T71" fmla="*/ 27 h 59"/>
                <a:gd name="T72" fmla="*/ 75 w 135"/>
                <a:gd name="T73" fmla="*/ 27 h 59"/>
                <a:gd name="T74" fmla="*/ 69 w 135"/>
                <a:gd name="T75" fmla="*/ 26 h 59"/>
                <a:gd name="T76" fmla="*/ 71 w 135"/>
                <a:gd name="T77" fmla="*/ 21 h 59"/>
                <a:gd name="T78" fmla="*/ 56 w 135"/>
                <a:gd name="T79" fmla="*/ 24 h 59"/>
                <a:gd name="T80" fmla="*/ 50 w 135"/>
                <a:gd name="T81" fmla="*/ 18 h 59"/>
                <a:gd name="T82" fmla="*/ 27 w 135"/>
                <a:gd name="T83" fmla="*/ 30 h 59"/>
                <a:gd name="T84" fmla="*/ 18 w 135"/>
                <a:gd name="T85" fmla="*/ 35 h 59"/>
                <a:gd name="T86" fmla="*/ 42 w 135"/>
                <a:gd name="T87" fmla="*/ 18 h 59"/>
                <a:gd name="T88" fmla="*/ 51 w 135"/>
                <a:gd name="T89" fmla="*/ 11 h 59"/>
                <a:gd name="T90" fmla="*/ 47 w 135"/>
                <a:gd name="T91" fmla="*/ 0 h 59"/>
                <a:gd name="T92" fmla="*/ 30 w 135"/>
                <a:gd name="T93" fmla="*/ 6 h 59"/>
                <a:gd name="T94" fmla="*/ 12 w 135"/>
                <a:gd name="T95" fmla="*/ 17 h 59"/>
                <a:gd name="T96" fmla="*/ 3 w 135"/>
                <a:gd name="T97" fmla="*/ 21 h 59"/>
                <a:gd name="T98" fmla="*/ 8 w 135"/>
                <a:gd name="T99" fmla="*/ 20 h 5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35"/>
                <a:gd name="T151" fmla="*/ 0 h 59"/>
                <a:gd name="T152" fmla="*/ 135 w 135"/>
                <a:gd name="T153" fmla="*/ 59 h 5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35" h="59">
                  <a:moveTo>
                    <a:pt x="8" y="20"/>
                  </a:moveTo>
                  <a:cubicBezTo>
                    <a:pt x="14" y="15"/>
                    <a:pt x="22" y="12"/>
                    <a:pt x="29" y="9"/>
                  </a:cubicBezTo>
                  <a:cubicBezTo>
                    <a:pt x="33" y="7"/>
                    <a:pt x="41" y="3"/>
                    <a:pt x="41" y="3"/>
                  </a:cubicBezTo>
                  <a:cubicBezTo>
                    <a:pt x="52" y="8"/>
                    <a:pt x="17" y="30"/>
                    <a:pt x="9" y="35"/>
                  </a:cubicBezTo>
                  <a:cubicBezTo>
                    <a:pt x="24" y="38"/>
                    <a:pt x="37" y="25"/>
                    <a:pt x="50" y="21"/>
                  </a:cubicBezTo>
                  <a:cubicBezTo>
                    <a:pt x="49" y="23"/>
                    <a:pt x="49" y="25"/>
                    <a:pt x="47" y="26"/>
                  </a:cubicBezTo>
                  <a:cubicBezTo>
                    <a:pt x="46" y="27"/>
                    <a:pt x="44" y="26"/>
                    <a:pt x="42" y="27"/>
                  </a:cubicBezTo>
                  <a:cubicBezTo>
                    <a:pt x="40" y="28"/>
                    <a:pt x="36" y="30"/>
                    <a:pt x="38" y="30"/>
                  </a:cubicBezTo>
                  <a:cubicBezTo>
                    <a:pt x="42" y="31"/>
                    <a:pt x="46" y="29"/>
                    <a:pt x="50" y="29"/>
                  </a:cubicBezTo>
                  <a:cubicBezTo>
                    <a:pt x="56" y="27"/>
                    <a:pt x="61" y="24"/>
                    <a:pt x="68" y="23"/>
                  </a:cubicBezTo>
                  <a:cubicBezTo>
                    <a:pt x="61" y="32"/>
                    <a:pt x="75" y="28"/>
                    <a:pt x="80" y="27"/>
                  </a:cubicBezTo>
                  <a:cubicBezTo>
                    <a:pt x="77" y="33"/>
                    <a:pt x="73" y="34"/>
                    <a:pt x="68" y="38"/>
                  </a:cubicBezTo>
                  <a:cubicBezTo>
                    <a:pt x="70" y="38"/>
                    <a:pt x="72" y="39"/>
                    <a:pt x="74" y="39"/>
                  </a:cubicBezTo>
                  <a:cubicBezTo>
                    <a:pt x="76" y="39"/>
                    <a:pt x="77" y="35"/>
                    <a:pt x="78" y="36"/>
                  </a:cubicBezTo>
                  <a:cubicBezTo>
                    <a:pt x="79" y="37"/>
                    <a:pt x="78" y="40"/>
                    <a:pt x="77" y="41"/>
                  </a:cubicBezTo>
                  <a:cubicBezTo>
                    <a:pt x="75" y="44"/>
                    <a:pt x="52" y="53"/>
                    <a:pt x="68" y="50"/>
                  </a:cubicBezTo>
                  <a:cubicBezTo>
                    <a:pt x="73" y="48"/>
                    <a:pt x="78" y="47"/>
                    <a:pt x="83" y="45"/>
                  </a:cubicBezTo>
                  <a:cubicBezTo>
                    <a:pt x="87" y="43"/>
                    <a:pt x="95" y="39"/>
                    <a:pt x="95" y="39"/>
                  </a:cubicBezTo>
                  <a:cubicBezTo>
                    <a:pt x="96" y="38"/>
                    <a:pt x="99" y="36"/>
                    <a:pt x="98" y="35"/>
                  </a:cubicBezTo>
                  <a:cubicBezTo>
                    <a:pt x="97" y="34"/>
                    <a:pt x="91" y="36"/>
                    <a:pt x="93" y="36"/>
                  </a:cubicBezTo>
                  <a:cubicBezTo>
                    <a:pt x="99" y="36"/>
                    <a:pt x="105" y="35"/>
                    <a:pt x="111" y="35"/>
                  </a:cubicBezTo>
                  <a:cubicBezTo>
                    <a:pt x="129" y="37"/>
                    <a:pt x="112" y="41"/>
                    <a:pt x="105" y="44"/>
                  </a:cubicBezTo>
                  <a:cubicBezTo>
                    <a:pt x="113" y="46"/>
                    <a:pt x="121" y="44"/>
                    <a:pt x="129" y="42"/>
                  </a:cubicBezTo>
                  <a:cubicBezTo>
                    <a:pt x="121" y="46"/>
                    <a:pt x="114" y="49"/>
                    <a:pt x="107" y="54"/>
                  </a:cubicBezTo>
                  <a:cubicBezTo>
                    <a:pt x="116" y="59"/>
                    <a:pt x="122" y="49"/>
                    <a:pt x="131" y="47"/>
                  </a:cubicBezTo>
                  <a:cubicBezTo>
                    <a:pt x="132" y="46"/>
                    <a:pt x="135" y="45"/>
                    <a:pt x="135" y="45"/>
                  </a:cubicBezTo>
                  <a:cubicBezTo>
                    <a:pt x="130" y="47"/>
                    <a:pt x="126" y="48"/>
                    <a:pt x="122" y="51"/>
                  </a:cubicBezTo>
                  <a:cubicBezTo>
                    <a:pt x="119" y="44"/>
                    <a:pt x="124" y="46"/>
                    <a:pt x="129" y="42"/>
                  </a:cubicBezTo>
                  <a:cubicBezTo>
                    <a:pt x="117" y="40"/>
                    <a:pt x="115" y="44"/>
                    <a:pt x="126" y="36"/>
                  </a:cubicBezTo>
                  <a:cubicBezTo>
                    <a:pt x="122" y="33"/>
                    <a:pt x="118" y="32"/>
                    <a:pt x="113" y="30"/>
                  </a:cubicBezTo>
                  <a:cubicBezTo>
                    <a:pt x="103" y="31"/>
                    <a:pt x="93" y="31"/>
                    <a:pt x="84" y="35"/>
                  </a:cubicBezTo>
                  <a:cubicBezTo>
                    <a:pt x="96" y="37"/>
                    <a:pt x="97" y="40"/>
                    <a:pt x="84" y="42"/>
                  </a:cubicBezTo>
                  <a:cubicBezTo>
                    <a:pt x="83" y="42"/>
                    <a:pt x="75" y="48"/>
                    <a:pt x="78" y="39"/>
                  </a:cubicBezTo>
                  <a:cubicBezTo>
                    <a:pt x="79" y="37"/>
                    <a:pt x="85" y="36"/>
                    <a:pt x="83" y="35"/>
                  </a:cubicBezTo>
                  <a:cubicBezTo>
                    <a:pt x="81" y="33"/>
                    <a:pt x="77" y="36"/>
                    <a:pt x="74" y="36"/>
                  </a:cubicBezTo>
                  <a:cubicBezTo>
                    <a:pt x="79" y="32"/>
                    <a:pt x="84" y="30"/>
                    <a:pt x="89" y="27"/>
                  </a:cubicBezTo>
                  <a:cubicBezTo>
                    <a:pt x="82" y="23"/>
                    <a:pt x="82" y="26"/>
                    <a:pt x="75" y="27"/>
                  </a:cubicBezTo>
                  <a:cubicBezTo>
                    <a:pt x="73" y="27"/>
                    <a:pt x="70" y="28"/>
                    <a:pt x="69" y="26"/>
                  </a:cubicBezTo>
                  <a:cubicBezTo>
                    <a:pt x="68" y="25"/>
                    <a:pt x="73" y="22"/>
                    <a:pt x="71" y="21"/>
                  </a:cubicBezTo>
                  <a:cubicBezTo>
                    <a:pt x="66" y="19"/>
                    <a:pt x="61" y="23"/>
                    <a:pt x="56" y="24"/>
                  </a:cubicBezTo>
                  <a:cubicBezTo>
                    <a:pt x="44" y="29"/>
                    <a:pt x="60" y="25"/>
                    <a:pt x="50" y="18"/>
                  </a:cubicBezTo>
                  <a:cubicBezTo>
                    <a:pt x="43" y="22"/>
                    <a:pt x="35" y="28"/>
                    <a:pt x="27" y="30"/>
                  </a:cubicBezTo>
                  <a:cubicBezTo>
                    <a:pt x="24" y="32"/>
                    <a:pt x="16" y="38"/>
                    <a:pt x="18" y="35"/>
                  </a:cubicBezTo>
                  <a:cubicBezTo>
                    <a:pt x="22" y="28"/>
                    <a:pt x="36" y="22"/>
                    <a:pt x="42" y="18"/>
                  </a:cubicBezTo>
                  <a:cubicBezTo>
                    <a:pt x="45" y="16"/>
                    <a:pt x="51" y="11"/>
                    <a:pt x="51" y="11"/>
                  </a:cubicBezTo>
                  <a:cubicBezTo>
                    <a:pt x="54" y="5"/>
                    <a:pt x="53" y="3"/>
                    <a:pt x="47" y="0"/>
                  </a:cubicBezTo>
                  <a:cubicBezTo>
                    <a:pt x="41" y="2"/>
                    <a:pt x="36" y="5"/>
                    <a:pt x="30" y="6"/>
                  </a:cubicBezTo>
                  <a:cubicBezTo>
                    <a:pt x="24" y="10"/>
                    <a:pt x="18" y="13"/>
                    <a:pt x="12" y="17"/>
                  </a:cubicBezTo>
                  <a:cubicBezTo>
                    <a:pt x="9" y="19"/>
                    <a:pt x="0" y="21"/>
                    <a:pt x="3" y="21"/>
                  </a:cubicBezTo>
                  <a:cubicBezTo>
                    <a:pt x="5" y="21"/>
                    <a:pt x="10" y="20"/>
                    <a:pt x="8" y="20"/>
                  </a:cubicBezTo>
                  <a:close/>
                </a:path>
              </a:pathLst>
            </a:custGeom>
            <a:solidFill>
              <a:srgbClr val="EEEC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8" name="Freeform 1023"/>
            <p:cNvSpPr>
              <a:spLocks/>
            </p:cNvSpPr>
            <p:nvPr/>
          </p:nvSpPr>
          <p:spPr bwMode="gray">
            <a:xfrm>
              <a:off x="7874916" y="3028422"/>
              <a:ext cx="28652" cy="37593"/>
            </a:xfrm>
            <a:custGeom>
              <a:avLst/>
              <a:gdLst>
                <a:gd name="T0" fmla="*/ 3 w 37"/>
                <a:gd name="T1" fmla="*/ 4 h 48"/>
                <a:gd name="T2" fmla="*/ 3 w 37"/>
                <a:gd name="T3" fmla="*/ 4 h 48"/>
                <a:gd name="T4" fmla="*/ 3 w 37"/>
                <a:gd name="T5" fmla="*/ 4 h 48"/>
                <a:gd name="T6" fmla="*/ 3 w 37"/>
                <a:gd name="T7" fmla="*/ 4 h 48"/>
                <a:gd name="T8" fmla="*/ 3 w 37"/>
                <a:gd name="T9" fmla="*/ 4 h 48"/>
                <a:gd name="T10" fmla="*/ 3 w 37"/>
                <a:gd name="T11" fmla="*/ 4 h 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7"/>
                <a:gd name="T19" fmla="*/ 0 h 48"/>
                <a:gd name="T20" fmla="*/ 37 w 37"/>
                <a:gd name="T21" fmla="*/ 48 h 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7" h="48">
                  <a:moveTo>
                    <a:pt x="15" y="5"/>
                  </a:moveTo>
                  <a:cubicBezTo>
                    <a:pt x="11" y="12"/>
                    <a:pt x="8" y="19"/>
                    <a:pt x="4" y="27"/>
                  </a:cubicBezTo>
                  <a:cubicBezTo>
                    <a:pt x="3" y="35"/>
                    <a:pt x="0" y="43"/>
                    <a:pt x="9" y="47"/>
                  </a:cubicBezTo>
                  <a:cubicBezTo>
                    <a:pt x="22" y="46"/>
                    <a:pt x="28" y="48"/>
                    <a:pt x="33" y="38"/>
                  </a:cubicBezTo>
                  <a:cubicBezTo>
                    <a:pt x="36" y="21"/>
                    <a:pt x="35" y="28"/>
                    <a:pt x="37" y="17"/>
                  </a:cubicBezTo>
                  <a:cubicBezTo>
                    <a:pt x="35" y="0"/>
                    <a:pt x="31" y="10"/>
                    <a:pt x="15" y="5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79" name="Freeform 1024"/>
            <p:cNvSpPr>
              <a:spLocks/>
            </p:cNvSpPr>
            <p:nvPr/>
          </p:nvSpPr>
          <p:spPr bwMode="gray">
            <a:xfrm>
              <a:off x="7951023" y="3011415"/>
              <a:ext cx="46559" cy="32223"/>
            </a:xfrm>
            <a:custGeom>
              <a:avLst/>
              <a:gdLst>
                <a:gd name="T0" fmla="*/ 28 w 52"/>
                <a:gd name="T1" fmla="*/ 5 h 36"/>
                <a:gd name="T2" fmla="*/ 11 w 52"/>
                <a:gd name="T3" fmla="*/ 1 h 36"/>
                <a:gd name="T4" fmla="*/ 14 w 52"/>
                <a:gd name="T5" fmla="*/ 19 h 36"/>
                <a:gd name="T6" fmla="*/ 35 w 52"/>
                <a:gd name="T7" fmla="*/ 35 h 36"/>
                <a:gd name="T8" fmla="*/ 52 w 52"/>
                <a:gd name="T9" fmla="*/ 27 h 36"/>
                <a:gd name="T10" fmla="*/ 41 w 52"/>
                <a:gd name="T11" fmla="*/ 13 h 36"/>
                <a:gd name="T12" fmla="*/ 33 w 52"/>
                <a:gd name="T13" fmla="*/ 9 h 36"/>
                <a:gd name="T14" fmla="*/ 28 w 52"/>
                <a:gd name="T15" fmla="*/ 5 h 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2"/>
                <a:gd name="T25" fmla="*/ 0 h 36"/>
                <a:gd name="T26" fmla="*/ 52 w 52"/>
                <a:gd name="T27" fmla="*/ 36 h 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2" h="36">
                  <a:moveTo>
                    <a:pt x="28" y="5"/>
                  </a:moveTo>
                  <a:cubicBezTo>
                    <a:pt x="21" y="0"/>
                    <a:pt x="21" y="0"/>
                    <a:pt x="11" y="1"/>
                  </a:cubicBezTo>
                  <a:cubicBezTo>
                    <a:pt x="0" y="8"/>
                    <a:pt x="5" y="18"/>
                    <a:pt x="14" y="19"/>
                  </a:cubicBezTo>
                  <a:cubicBezTo>
                    <a:pt x="19" y="26"/>
                    <a:pt x="26" y="33"/>
                    <a:pt x="35" y="35"/>
                  </a:cubicBezTo>
                  <a:cubicBezTo>
                    <a:pt x="44" y="34"/>
                    <a:pt x="50" y="36"/>
                    <a:pt x="52" y="27"/>
                  </a:cubicBezTo>
                  <a:cubicBezTo>
                    <a:pt x="52" y="22"/>
                    <a:pt x="44" y="15"/>
                    <a:pt x="41" y="13"/>
                  </a:cubicBezTo>
                  <a:cubicBezTo>
                    <a:pt x="34" y="11"/>
                    <a:pt x="37" y="12"/>
                    <a:pt x="33" y="9"/>
                  </a:cubicBezTo>
                  <a:cubicBezTo>
                    <a:pt x="31" y="4"/>
                    <a:pt x="32" y="5"/>
                    <a:pt x="28" y="5"/>
                  </a:cubicBezTo>
                  <a:close/>
                </a:path>
              </a:pathLst>
            </a:custGeom>
            <a:solidFill>
              <a:srgbClr val="66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80" name="Freeform 1026"/>
            <p:cNvSpPr>
              <a:spLocks/>
            </p:cNvSpPr>
            <p:nvPr/>
          </p:nvSpPr>
          <p:spPr bwMode="gray">
            <a:xfrm>
              <a:off x="7858799" y="2678446"/>
              <a:ext cx="224738" cy="363402"/>
            </a:xfrm>
            <a:custGeom>
              <a:avLst/>
              <a:gdLst>
                <a:gd name="T0" fmla="*/ 107 w 251"/>
                <a:gd name="T1" fmla="*/ 0 h 406"/>
                <a:gd name="T2" fmla="*/ 87 w 251"/>
                <a:gd name="T3" fmla="*/ 4 h 406"/>
                <a:gd name="T4" fmla="*/ 54 w 251"/>
                <a:gd name="T5" fmla="*/ 28 h 406"/>
                <a:gd name="T6" fmla="*/ 42 w 251"/>
                <a:gd name="T7" fmla="*/ 37 h 406"/>
                <a:gd name="T8" fmla="*/ 30 w 251"/>
                <a:gd name="T9" fmla="*/ 66 h 406"/>
                <a:gd name="T10" fmla="*/ 17 w 251"/>
                <a:gd name="T11" fmla="*/ 105 h 406"/>
                <a:gd name="T12" fmla="*/ 21 w 251"/>
                <a:gd name="T13" fmla="*/ 162 h 406"/>
                <a:gd name="T14" fmla="*/ 32 w 251"/>
                <a:gd name="T15" fmla="*/ 151 h 406"/>
                <a:gd name="T16" fmla="*/ 42 w 251"/>
                <a:gd name="T17" fmla="*/ 114 h 406"/>
                <a:gd name="T18" fmla="*/ 59 w 251"/>
                <a:gd name="T19" fmla="*/ 90 h 406"/>
                <a:gd name="T20" fmla="*/ 65 w 251"/>
                <a:gd name="T21" fmla="*/ 94 h 406"/>
                <a:gd name="T22" fmla="*/ 63 w 251"/>
                <a:gd name="T23" fmla="*/ 118 h 406"/>
                <a:gd name="T24" fmla="*/ 54 w 251"/>
                <a:gd name="T25" fmla="*/ 136 h 406"/>
                <a:gd name="T26" fmla="*/ 48 w 251"/>
                <a:gd name="T27" fmla="*/ 154 h 406"/>
                <a:gd name="T28" fmla="*/ 47 w 251"/>
                <a:gd name="T29" fmla="*/ 193 h 406"/>
                <a:gd name="T30" fmla="*/ 38 w 251"/>
                <a:gd name="T31" fmla="*/ 282 h 406"/>
                <a:gd name="T32" fmla="*/ 32 w 251"/>
                <a:gd name="T33" fmla="*/ 349 h 406"/>
                <a:gd name="T34" fmla="*/ 30 w 251"/>
                <a:gd name="T35" fmla="*/ 375 h 406"/>
                <a:gd name="T36" fmla="*/ 47 w 251"/>
                <a:gd name="T37" fmla="*/ 406 h 406"/>
                <a:gd name="T38" fmla="*/ 62 w 251"/>
                <a:gd name="T39" fmla="*/ 375 h 406"/>
                <a:gd name="T40" fmla="*/ 74 w 251"/>
                <a:gd name="T41" fmla="*/ 334 h 406"/>
                <a:gd name="T42" fmla="*/ 80 w 251"/>
                <a:gd name="T43" fmla="*/ 313 h 406"/>
                <a:gd name="T44" fmla="*/ 95 w 251"/>
                <a:gd name="T45" fmla="*/ 249 h 406"/>
                <a:gd name="T46" fmla="*/ 101 w 251"/>
                <a:gd name="T47" fmla="*/ 229 h 406"/>
                <a:gd name="T48" fmla="*/ 101 w 251"/>
                <a:gd name="T49" fmla="*/ 282 h 406"/>
                <a:gd name="T50" fmla="*/ 104 w 251"/>
                <a:gd name="T51" fmla="*/ 378 h 406"/>
                <a:gd name="T52" fmla="*/ 128 w 251"/>
                <a:gd name="T53" fmla="*/ 387 h 406"/>
                <a:gd name="T54" fmla="*/ 134 w 251"/>
                <a:gd name="T55" fmla="*/ 373 h 406"/>
                <a:gd name="T56" fmla="*/ 153 w 251"/>
                <a:gd name="T57" fmla="*/ 178 h 406"/>
                <a:gd name="T58" fmla="*/ 144 w 251"/>
                <a:gd name="T59" fmla="*/ 120 h 406"/>
                <a:gd name="T60" fmla="*/ 156 w 251"/>
                <a:gd name="T61" fmla="*/ 88 h 406"/>
                <a:gd name="T62" fmla="*/ 161 w 251"/>
                <a:gd name="T63" fmla="*/ 69 h 406"/>
                <a:gd name="T64" fmla="*/ 194 w 251"/>
                <a:gd name="T65" fmla="*/ 76 h 406"/>
                <a:gd name="T66" fmla="*/ 216 w 251"/>
                <a:gd name="T67" fmla="*/ 73 h 406"/>
                <a:gd name="T68" fmla="*/ 251 w 251"/>
                <a:gd name="T69" fmla="*/ 31 h 406"/>
                <a:gd name="T70" fmla="*/ 242 w 251"/>
                <a:gd name="T71" fmla="*/ 21 h 406"/>
                <a:gd name="T72" fmla="*/ 230 w 251"/>
                <a:gd name="T73" fmla="*/ 19 h 406"/>
                <a:gd name="T74" fmla="*/ 224 w 251"/>
                <a:gd name="T75" fmla="*/ 28 h 406"/>
                <a:gd name="T76" fmla="*/ 198 w 251"/>
                <a:gd name="T77" fmla="*/ 45 h 406"/>
                <a:gd name="T78" fmla="*/ 171 w 251"/>
                <a:gd name="T79" fmla="*/ 36 h 406"/>
                <a:gd name="T80" fmla="*/ 143 w 251"/>
                <a:gd name="T81" fmla="*/ 18 h 406"/>
                <a:gd name="T82" fmla="*/ 116 w 251"/>
                <a:gd name="T83" fmla="*/ 7 h 406"/>
                <a:gd name="T84" fmla="*/ 107 w 251"/>
                <a:gd name="T85" fmla="*/ 0 h 40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251"/>
                <a:gd name="T130" fmla="*/ 0 h 406"/>
                <a:gd name="T131" fmla="*/ 251 w 251"/>
                <a:gd name="T132" fmla="*/ 406 h 40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251" h="406">
                  <a:moveTo>
                    <a:pt x="107" y="0"/>
                  </a:moveTo>
                  <a:cubicBezTo>
                    <a:pt x="100" y="1"/>
                    <a:pt x="94" y="3"/>
                    <a:pt x="87" y="4"/>
                  </a:cubicBezTo>
                  <a:cubicBezTo>
                    <a:pt x="76" y="12"/>
                    <a:pt x="69" y="25"/>
                    <a:pt x="54" y="28"/>
                  </a:cubicBezTo>
                  <a:cubicBezTo>
                    <a:pt x="49" y="31"/>
                    <a:pt x="46" y="32"/>
                    <a:pt x="42" y="37"/>
                  </a:cubicBezTo>
                  <a:cubicBezTo>
                    <a:pt x="40" y="48"/>
                    <a:pt x="35" y="56"/>
                    <a:pt x="30" y="66"/>
                  </a:cubicBezTo>
                  <a:cubicBezTo>
                    <a:pt x="25" y="79"/>
                    <a:pt x="18" y="89"/>
                    <a:pt x="17" y="105"/>
                  </a:cubicBezTo>
                  <a:cubicBezTo>
                    <a:pt x="14" y="130"/>
                    <a:pt x="0" y="159"/>
                    <a:pt x="21" y="162"/>
                  </a:cubicBezTo>
                  <a:cubicBezTo>
                    <a:pt x="30" y="161"/>
                    <a:pt x="29" y="159"/>
                    <a:pt x="32" y="151"/>
                  </a:cubicBezTo>
                  <a:cubicBezTo>
                    <a:pt x="33" y="142"/>
                    <a:pt x="38" y="130"/>
                    <a:pt x="42" y="114"/>
                  </a:cubicBezTo>
                  <a:cubicBezTo>
                    <a:pt x="46" y="104"/>
                    <a:pt x="55" y="96"/>
                    <a:pt x="59" y="90"/>
                  </a:cubicBezTo>
                  <a:cubicBezTo>
                    <a:pt x="62" y="76"/>
                    <a:pt x="62" y="85"/>
                    <a:pt x="65" y="94"/>
                  </a:cubicBezTo>
                  <a:cubicBezTo>
                    <a:pt x="66" y="102"/>
                    <a:pt x="67" y="110"/>
                    <a:pt x="63" y="118"/>
                  </a:cubicBezTo>
                  <a:cubicBezTo>
                    <a:pt x="62" y="124"/>
                    <a:pt x="58" y="131"/>
                    <a:pt x="54" y="136"/>
                  </a:cubicBezTo>
                  <a:cubicBezTo>
                    <a:pt x="53" y="142"/>
                    <a:pt x="51" y="148"/>
                    <a:pt x="48" y="154"/>
                  </a:cubicBezTo>
                  <a:cubicBezTo>
                    <a:pt x="46" y="168"/>
                    <a:pt x="45" y="179"/>
                    <a:pt x="47" y="193"/>
                  </a:cubicBezTo>
                  <a:cubicBezTo>
                    <a:pt x="44" y="223"/>
                    <a:pt x="42" y="252"/>
                    <a:pt x="38" y="282"/>
                  </a:cubicBezTo>
                  <a:cubicBezTo>
                    <a:pt x="35" y="308"/>
                    <a:pt x="33" y="336"/>
                    <a:pt x="32" y="349"/>
                  </a:cubicBezTo>
                  <a:cubicBezTo>
                    <a:pt x="31" y="353"/>
                    <a:pt x="30" y="375"/>
                    <a:pt x="30" y="375"/>
                  </a:cubicBezTo>
                  <a:cubicBezTo>
                    <a:pt x="28" y="395"/>
                    <a:pt x="22" y="402"/>
                    <a:pt x="47" y="406"/>
                  </a:cubicBezTo>
                  <a:cubicBezTo>
                    <a:pt x="60" y="404"/>
                    <a:pt x="60" y="386"/>
                    <a:pt x="62" y="375"/>
                  </a:cubicBezTo>
                  <a:cubicBezTo>
                    <a:pt x="66" y="363"/>
                    <a:pt x="71" y="344"/>
                    <a:pt x="74" y="334"/>
                  </a:cubicBezTo>
                  <a:cubicBezTo>
                    <a:pt x="75" y="327"/>
                    <a:pt x="77" y="320"/>
                    <a:pt x="80" y="313"/>
                  </a:cubicBezTo>
                  <a:cubicBezTo>
                    <a:pt x="83" y="293"/>
                    <a:pt x="86" y="267"/>
                    <a:pt x="95" y="249"/>
                  </a:cubicBezTo>
                  <a:cubicBezTo>
                    <a:pt x="96" y="242"/>
                    <a:pt x="99" y="236"/>
                    <a:pt x="101" y="229"/>
                  </a:cubicBezTo>
                  <a:cubicBezTo>
                    <a:pt x="102" y="234"/>
                    <a:pt x="99" y="255"/>
                    <a:pt x="101" y="282"/>
                  </a:cubicBezTo>
                  <a:cubicBezTo>
                    <a:pt x="101" y="313"/>
                    <a:pt x="104" y="355"/>
                    <a:pt x="104" y="378"/>
                  </a:cubicBezTo>
                  <a:cubicBezTo>
                    <a:pt x="113" y="385"/>
                    <a:pt x="122" y="388"/>
                    <a:pt x="128" y="387"/>
                  </a:cubicBezTo>
                  <a:cubicBezTo>
                    <a:pt x="136" y="377"/>
                    <a:pt x="136" y="382"/>
                    <a:pt x="134" y="373"/>
                  </a:cubicBezTo>
                  <a:cubicBezTo>
                    <a:pt x="145" y="309"/>
                    <a:pt x="142" y="242"/>
                    <a:pt x="153" y="178"/>
                  </a:cubicBezTo>
                  <a:cubicBezTo>
                    <a:pt x="152" y="161"/>
                    <a:pt x="154" y="134"/>
                    <a:pt x="144" y="120"/>
                  </a:cubicBezTo>
                  <a:cubicBezTo>
                    <a:pt x="146" y="113"/>
                    <a:pt x="152" y="94"/>
                    <a:pt x="156" y="88"/>
                  </a:cubicBezTo>
                  <a:cubicBezTo>
                    <a:pt x="157" y="78"/>
                    <a:pt x="154" y="78"/>
                    <a:pt x="161" y="69"/>
                  </a:cubicBezTo>
                  <a:cubicBezTo>
                    <a:pt x="172" y="71"/>
                    <a:pt x="183" y="74"/>
                    <a:pt x="194" y="76"/>
                  </a:cubicBezTo>
                  <a:cubicBezTo>
                    <a:pt x="202" y="76"/>
                    <a:pt x="209" y="78"/>
                    <a:pt x="216" y="73"/>
                  </a:cubicBezTo>
                  <a:cubicBezTo>
                    <a:pt x="225" y="67"/>
                    <a:pt x="248" y="39"/>
                    <a:pt x="251" y="31"/>
                  </a:cubicBezTo>
                  <a:cubicBezTo>
                    <a:pt x="247" y="26"/>
                    <a:pt x="248" y="24"/>
                    <a:pt x="242" y="21"/>
                  </a:cubicBezTo>
                  <a:cubicBezTo>
                    <a:pt x="241" y="20"/>
                    <a:pt x="233" y="18"/>
                    <a:pt x="230" y="19"/>
                  </a:cubicBezTo>
                  <a:cubicBezTo>
                    <a:pt x="227" y="20"/>
                    <a:pt x="227" y="26"/>
                    <a:pt x="224" y="28"/>
                  </a:cubicBezTo>
                  <a:cubicBezTo>
                    <a:pt x="216" y="34"/>
                    <a:pt x="207" y="43"/>
                    <a:pt x="198" y="45"/>
                  </a:cubicBezTo>
                  <a:cubicBezTo>
                    <a:pt x="191" y="49"/>
                    <a:pt x="179" y="37"/>
                    <a:pt x="171" y="36"/>
                  </a:cubicBezTo>
                  <a:cubicBezTo>
                    <a:pt x="166" y="32"/>
                    <a:pt x="149" y="19"/>
                    <a:pt x="143" y="18"/>
                  </a:cubicBezTo>
                  <a:cubicBezTo>
                    <a:pt x="134" y="13"/>
                    <a:pt x="122" y="10"/>
                    <a:pt x="116" y="7"/>
                  </a:cubicBezTo>
                  <a:cubicBezTo>
                    <a:pt x="114" y="4"/>
                    <a:pt x="107" y="4"/>
                    <a:pt x="107" y="0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81" name="Freeform 1027"/>
            <p:cNvSpPr>
              <a:spLocks/>
            </p:cNvSpPr>
            <p:nvPr/>
          </p:nvSpPr>
          <p:spPr bwMode="gray">
            <a:xfrm>
              <a:off x="8144423" y="2869098"/>
              <a:ext cx="116398" cy="253307"/>
            </a:xfrm>
            <a:custGeom>
              <a:avLst/>
              <a:gdLst>
                <a:gd name="T0" fmla="*/ 38 w 130"/>
                <a:gd name="T1" fmla="*/ 0 h 283"/>
                <a:gd name="T2" fmla="*/ 32 w 130"/>
                <a:gd name="T3" fmla="*/ 27 h 283"/>
                <a:gd name="T4" fmla="*/ 26 w 130"/>
                <a:gd name="T5" fmla="*/ 57 h 283"/>
                <a:gd name="T6" fmla="*/ 26 w 130"/>
                <a:gd name="T7" fmla="*/ 166 h 283"/>
                <a:gd name="T8" fmla="*/ 40 w 130"/>
                <a:gd name="T9" fmla="*/ 283 h 283"/>
                <a:gd name="T10" fmla="*/ 62 w 130"/>
                <a:gd name="T11" fmla="*/ 276 h 283"/>
                <a:gd name="T12" fmla="*/ 64 w 130"/>
                <a:gd name="T13" fmla="*/ 261 h 283"/>
                <a:gd name="T14" fmla="*/ 71 w 130"/>
                <a:gd name="T15" fmla="*/ 175 h 283"/>
                <a:gd name="T16" fmla="*/ 80 w 130"/>
                <a:gd name="T17" fmla="*/ 135 h 283"/>
                <a:gd name="T18" fmla="*/ 80 w 130"/>
                <a:gd name="T19" fmla="*/ 217 h 283"/>
                <a:gd name="T20" fmla="*/ 82 w 130"/>
                <a:gd name="T21" fmla="*/ 255 h 283"/>
                <a:gd name="T22" fmla="*/ 122 w 130"/>
                <a:gd name="T23" fmla="*/ 256 h 283"/>
                <a:gd name="T24" fmla="*/ 127 w 130"/>
                <a:gd name="T25" fmla="*/ 241 h 283"/>
                <a:gd name="T26" fmla="*/ 122 w 130"/>
                <a:gd name="T27" fmla="*/ 166 h 283"/>
                <a:gd name="T28" fmla="*/ 130 w 130"/>
                <a:gd name="T29" fmla="*/ 66 h 283"/>
                <a:gd name="T30" fmla="*/ 128 w 130"/>
                <a:gd name="T31" fmla="*/ 30 h 283"/>
                <a:gd name="T32" fmla="*/ 38 w 130"/>
                <a:gd name="T33" fmla="*/ 0 h 28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30"/>
                <a:gd name="T52" fmla="*/ 0 h 283"/>
                <a:gd name="T53" fmla="*/ 130 w 130"/>
                <a:gd name="T54" fmla="*/ 283 h 28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30" h="283">
                  <a:moveTo>
                    <a:pt x="38" y="0"/>
                  </a:moveTo>
                  <a:cubicBezTo>
                    <a:pt x="36" y="9"/>
                    <a:pt x="35" y="18"/>
                    <a:pt x="32" y="27"/>
                  </a:cubicBezTo>
                  <a:cubicBezTo>
                    <a:pt x="30" y="37"/>
                    <a:pt x="26" y="46"/>
                    <a:pt x="26" y="57"/>
                  </a:cubicBezTo>
                  <a:lnTo>
                    <a:pt x="26" y="166"/>
                  </a:lnTo>
                  <a:cubicBezTo>
                    <a:pt x="26" y="169"/>
                    <a:pt x="0" y="276"/>
                    <a:pt x="40" y="283"/>
                  </a:cubicBezTo>
                  <a:cubicBezTo>
                    <a:pt x="52" y="282"/>
                    <a:pt x="54" y="282"/>
                    <a:pt x="62" y="276"/>
                  </a:cubicBezTo>
                  <a:cubicBezTo>
                    <a:pt x="65" y="268"/>
                    <a:pt x="64" y="273"/>
                    <a:pt x="64" y="261"/>
                  </a:cubicBezTo>
                  <a:lnTo>
                    <a:pt x="71" y="175"/>
                  </a:lnTo>
                  <a:lnTo>
                    <a:pt x="80" y="135"/>
                  </a:lnTo>
                  <a:cubicBezTo>
                    <a:pt x="80" y="162"/>
                    <a:pt x="80" y="190"/>
                    <a:pt x="80" y="217"/>
                  </a:cubicBezTo>
                  <a:lnTo>
                    <a:pt x="82" y="255"/>
                  </a:lnTo>
                  <a:cubicBezTo>
                    <a:pt x="87" y="256"/>
                    <a:pt x="116" y="268"/>
                    <a:pt x="122" y="256"/>
                  </a:cubicBezTo>
                  <a:lnTo>
                    <a:pt x="127" y="241"/>
                  </a:lnTo>
                  <a:lnTo>
                    <a:pt x="122" y="166"/>
                  </a:lnTo>
                  <a:cubicBezTo>
                    <a:pt x="125" y="129"/>
                    <a:pt x="122" y="99"/>
                    <a:pt x="130" y="66"/>
                  </a:cubicBezTo>
                  <a:cubicBezTo>
                    <a:pt x="128" y="53"/>
                    <a:pt x="128" y="43"/>
                    <a:pt x="128" y="30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82" name="Freeform 1038"/>
            <p:cNvSpPr>
              <a:spLocks/>
            </p:cNvSpPr>
            <p:nvPr/>
          </p:nvSpPr>
          <p:spPr bwMode="gray">
            <a:xfrm>
              <a:off x="7947441" y="2710669"/>
              <a:ext cx="22384" cy="84137"/>
            </a:xfrm>
            <a:custGeom>
              <a:avLst/>
              <a:gdLst>
                <a:gd name="T0" fmla="*/ 0 w 25"/>
                <a:gd name="T1" fmla="*/ 0 h 94"/>
                <a:gd name="T2" fmla="*/ 5 w 25"/>
                <a:gd name="T3" fmla="*/ 76 h 94"/>
                <a:gd name="T4" fmla="*/ 6 w 25"/>
                <a:gd name="T5" fmla="*/ 94 h 94"/>
                <a:gd name="T6" fmla="*/ 20 w 25"/>
                <a:gd name="T7" fmla="*/ 93 h 94"/>
                <a:gd name="T8" fmla="*/ 23 w 25"/>
                <a:gd name="T9" fmla="*/ 57 h 94"/>
                <a:gd name="T10" fmla="*/ 23 w 25"/>
                <a:gd name="T11" fmla="*/ 19 h 94"/>
                <a:gd name="T12" fmla="*/ 17 w 25"/>
                <a:gd name="T13" fmla="*/ 0 h 94"/>
                <a:gd name="T14" fmla="*/ 0 w 25"/>
                <a:gd name="T15" fmla="*/ 0 h 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94"/>
                <a:gd name="T26" fmla="*/ 25 w 25"/>
                <a:gd name="T27" fmla="*/ 94 h 9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94">
                  <a:moveTo>
                    <a:pt x="0" y="0"/>
                  </a:moveTo>
                  <a:cubicBezTo>
                    <a:pt x="14" y="30"/>
                    <a:pt x="4" y="60"/>
                    <a:pt x="5" y="76"/>
                  </a:cubicBezTo>
                  <a:cubicBezTo>
                    <a:pt x="5" y="82"/>
                    <a:pt x="2" y="89"/>
                    <a:pt x="6" y="94"/>
                  </a:cubicBezTo>
                  <a:cubicBezTo>
                    <a:pt x="14" y="93"/>
                    <a:pt x="15" y="93"/>
                    <a:pt x="20" y="93"/>
                  </a:cubicBezTo>
                  <a:cubicBezTo>
                    <a:pt x="25" y="82"/>
                    <a:pt x="20" y="69"/>
                    <a:pt x="23" y="57"/>
                  </a:cubicBezTo>
                  <a:cubicBezTo>
                    <a:pt x="25" y="41"/>
                    <a:pt x="25" y="44"/>
                    <a:pt x="23" y="19"/>
                  </a:cubicBezTo>
                  <a:cubicBezTo>
                    <a:pt x="23" y="14"/>
                    <a:pt x="21" y="3"/>
                    <a:pt x="1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5E6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grpSp>
          <p:nvGrpSpPr>
            <p:cNvPr id="183" name="Group 1039"/>
            <p:cNvGrpSpPr>
              <a:grpSpLocks/>
            </p:cNvGrpSpPr>
            <p:nvPr/>
          </p:nvGrpSpPr>
          <p:grpSpPr bwMode="auto">
            <a:xfrm>
              <a:off x="7914312" y="2620266"/>
              <a:ext cx="64467" cy="94878"/>
              <a:chOff x="3014" y="2570"/>
              <a:chExt cx="83" cy="122"/>
            </a:xfrm>
          </p:grpSpPr>
          <p:sp>
            <p:nvSpPr>
              <p:cNvPr id="206" name="Freeform 1040"/>
              <p:cNvSpPr>
                <a:spLocks/>
              </p:cNvSpPr>
              <p:nvPr/>
            </p:nvSpPr>
            <p:spPr bwMode="gray">
              <a:xfrm>
                <a:off x="3014" y="2570"/>
                <a:ext cx="83" cy="92"/>
              </a:xfrm>
              <a:custGeom>
                <a:avLst/>
                <a:gdLst>
                  <a:gd name="T0" fmla="*/ 52 w 83"/>
                  <a:gd name="T1" fmla="*/ 1 h 92"/>
                  <a:gd name="T2" fmla="*/ 34 w 83"/>
                  <a:gd name="T3" fmla="*/ 1 h 92"/>
                  <a:gd name="T4" fmla="*/ 13 w 83"/>
                  <a:gd name="T5" fmla="*/ 10 h 92"/>
                  <a:gd name="T6" fmla="*/ 4 w 83"/>
                  <a:gd name="T7" fmla="*/ 22 h 92"/>
                  <a:gd name="T8" fmla="*/ 6 w 83"/>
                  <a:gd name="T9" fmla="*/ 55 h 92"/>
                  <a:gd name="T10" fmla="*/ 0 w 83"/>
                  <a:gd name="T11" fmla="*/ 82 h 92"/>
                  <a:gd name="T12" fmla="*/ 33 w 83"/>
                  <a:gd name="T13" fmla="*/ 84 h 92"/>
                  <a:gd name="T14" fmla="*/ 51 w 83"/>
                  <a:gd name="T15" fmla="*/ 78 h 92"/>
                  <a:gd name="T16" fmla="*/ 61 w 83"/>
                  <a:gd name="T17" fmla="*/ 81 h 92"/>
                  <a:gd name="T18" fmla="*/ 75 w 83"/>
                  <a:gd name="T19" fmla="*/ 78 h 92"/>
                  <a:gd name="T20" fmla="*/ 79 w 83"/>
                  <a:gd name="T21" fmla="*/ 48 h 92"/>
                  <a:gd name="T22" fmla="*/ 52 w 83"/>
                  <a:gd name="T23" fmla="*/ 1 h 9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3"/>
                  <a:gd name="T37" fmla="*/ 0 h 92"/>
                  <a:gd name="T38" fmla="*/ 83 w 83"/>
                  <a:gd name="T39" fmla="*/ 92 h 92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3" h="92">
                    <a:moveTo>
                      <a:pt x="52" y="1"/>
                    </a:moveTo>
                    <a:cubicBezTo>
                      <a:pt x="43" y="0"/>
                      <a:pt x="41" y="4"/>
                      <a:pt x="34" y="1"/>
                    </a:cubicBezTo>
                    <a:cubicBezTo>
                      <a:pt x="25" y="3"/>
                      <a:pt x="21" y="5"/>
                      <a:pt x="13" y="10"/>
                    </a:cubicBezTo>
                    <a:cubicBezTo>
                      <a:pt x="10" y="15"/>
                      <a:pt x="6" y="17"/>
                      <a:pt x="4" y="22"/>
                    </a:cubicBezTo>
                    <a:cubicBezTo>
                      <a:pt x="2" y="33"/>
                      <a:pt x="1" y="44"/>
                      <a:pt x="6" y="55"/>
                    </a:cubicBezTo>
                    <a:cubicBezTo>
                      <a:pt x="8" y="65"/>
                      <a:pt x="8" y="74"/>
                      <a:pt x="0" y="82"/>
                    </a:cubicBezTo>
                    <a:cubicBezTo>
                      <a:pt x="6" y="92"/>
                      <a:pt x="22" y="85"/>
                      <a:pt x="33" y="84"/>
                    </a:cubicBezTo>
                    <a:cubicBezTo>
                      <a:pt x="39" y="81"/>
                      <a:pt x="45" y="79"/>
                      <a:pt x="51" y="78"/>
                    </a:cubicBezTo>
                    <a:cubicBezTo>
                      <a:pt x="54" y="79"/>
                      <a:pt x="58" y="81"/>
                      <a:pt x="61" y="81"/>
                    </a:cubicBezTo>
                    <a:cubicBezTo>
                      <a:pt x="66" y="81"/>
                      <a:pt x="75" y="78"/>
                      <a:pt x="75" y="78"/>
                    </a:cubicBezTo>
                    <a:cubicBezTo>
                      <a:pt x="83" y="65"/>
                      <a:pt x="81" y="71"/>
                      <a:pt x="79" y="48"/>
                    </a:cubicBezTo>
                    <a:cubicBezTo>
                      <a:pt x="77" y="28"/>
                      <a:pt x="72" y="18"/>
                      <a:pt x="52" y="1"/>
                    </a:cubicBezTo>
                    <a:close/>
                  </a:path>
                </a:pathLst>
              </a:custGeom>
              <a:solidFill>
                <a:srgbClr val="663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07" name="Freeform 1041"/>
              <p:cNvSpPr>
                <a:spLocks/>
              </p:cNvSpPr>
              <p:nvPr/>
            </p:nvSpPr>
            <p:spPr bwMode="gray">
              <a:xfrm>
                <a:off x="3027" y="2586"/>
                <a:ext cx="53" cy="106"/>
              </a:xfrm>
              <a:custGeom>
                <a:avLst/>
                <a:gdLst>
                  <a:gd name="T0" fmla="*/ 12 w 53"/>
                  <a:gd name="T1" fmla="*/ 3 h 106"/>
                  <a:gd name="T2" fmla="*/ 0 w 53"/>
                  <a:gd name="T3" fmla="*/ 18 h 106"/>
                  <a:gd name="T4" fmla="*/ 2 w 53"/>
                  <a:gd name="T5" fmla="*/ 39 h 106"/>
                  <a:gd name="T6" fmla="*/ 23 w 53"/>
                  <a:gd name="T7" fmla="*/ 65 h 106"/>
                  <a:gd name="T8" fmla="*/ 29 w 53"/>
                  <a:gd name="T9" fmla="*/ 93 h 106"/>
                  <a:gd name="T10" fmla="*/ 53 w 53"/>
                  <a:gd name="T11" fmla="*/ 99 h 106"/>
                  <a:gd name="T12" fmla="*/ 42 w 53"/>
                  <a:gd name="T13" fmla="*/ 81 h 106"/>
                  <a:gd name="T14" fmla="*/ 47 w 53"/>
                  <a:gd name="T15" fmla="*/ 47 h 106"/>
                  <a:gd name="T16" fmla="*/ 48 w 53"/>
                  <a:gd name="T17" fmla="*/ 33 h 106"/>
                  <a:gd name="T18" fmla="*/ 30 w 53"/>
                  <a:gd name="T19" fmla="*/ 21 h 106"/>
                  <a:gd name="T20" fmla="*/ 12 w 53"/>
                  <a:gd name="T21" fmla="*/ 3 h 10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3"/>
                  <a:gd name="T34" fmla="*/ 0 h 106"/>
                  <a:gd name="T35" fmla="*/ 53 w 53"/>
                  <a:gd name="T36" fmla="*/ 106 h 10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3" h="106">
                    <a:moveTo>
                      <a:pt x="12" y="3"/>
                    </a:moveTo>
                    <a:cubicBezTo>
                      <a:pt x="6" y="6"/>
                      <a:pt x="3" y="12"/>
                      <a:pt x="0" y="18"/>
                    </a:cubicBezTo>
                    <a:cubicBezTo>
                      <a:pt x="3" y="26"/>
                      <a:pt x="3" y="30"/>
                      <a:pt x="2" y="39"/>
                    </a:cubicBezTo>
                    <a:cubicBezTo>
                      <a:pt x="5" y="53"/>
                      <a:pt x="9" y="60"/>
                      <a:pt x="23" y="65"/>
                    </a:cubicBezTo>
                    <a:cubicBezTo>
                      <a:pt x="24" y="79"/>
                      <a:pt x="22" y="83"/>
                      <a:pt x="29" y="93"/>
                    </a:cubicBezTo>
                    <a:cubicBezTo>
                      <a:pt x="32" y="106"/>
                      <a:pt x="41" y="100"/>
                      <a:pt x="53" y="99"/>
                    </a:cubicBezTo>
                    <a:cubicBezTo>
                      <a:pt x="49" y="93"/>
                      <a:pt x="46" y="87"/>
                      <a:pt x="42" y="81"/>
                    </a:cubicBezTo>
                    <a:cubicBezTo>
                      <a:pt x="40" y="70"/>
                      <a:pt x="42" y="57"/>
                      <a:pt x="47" y="47"/>
                    </a:cubicBezTo>
                    <a:cubicBezTo>
                      <a:pt x="50" y="42"/>
                      <a:pt x="47" y="40"/>
                      <a:pt x="48" y="33"/>
                    </a:cubicBezTo>
                    <a:cubicBezTo>
                      <a:pt x="46" y="22"/>
                      <a:pt x="39" y="24"/>
                      <a:pt x="30" y="21"/>
                    </a:cubicBezTo>
                    <a:cubicBezTo>
                      <a:pt x="25" y="17"/>
                      <a:pt x="18" y="0"/>
                      <a:pt x="12" y="3"/>
                    </a:cubicBezTo>
                    <a:close/>
                  </a:path>
                </a:pathLst>
              </a:custGeom>
              <a:solidFill>
                <a:srgbClr val="E1C0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08" name="Freeform 1042"/>
              <p:cNvSpPr>
                <a:spLocks/>
              </p:cNvSpPr>
              <p:nvPr/>
            </p:nvSpPr>
            <p:spPr bwMode="gray">
              <a:xfrm>
                <a:off x="3029" y="2605"/>
                <a:ext cx="13" cy="19"/>
              </a:xfrm>
              <a:custGeom>
                <a:avLst/>
                <a:gdLst>
                  <a:gd name="T0" fmla="*/ 0 w 13"/>
                  <a:gd name="T1" fmla="*/ 7 h 19"/>
                  <a:gd name="T2" fmla="*/ 13 w 13"/>
                  <a:gd name="T3" fmla="*/ 10 h 19"/>
                  <a:gd name="T4" fmla="*/ 0 w 13"/>
                  <a:gd name="T5" fmla="*/ 7 h 19"/>
                  <a:gd name="T6" fmla="*/ 0 60000 65536"/>
                  <a:gd name="T7" fmla="*/ 0 60000 65536"/>
                  <a:gd name="T8" fmla="*/ 0 60000 65536"/>
                  <a:gd name="T9" fmla="*/ 0 w 13"/>
                  <a:gd name="T10" fmla="*/ 0 h 19"/>
                  <a:gd name="T11" fmla="*/ 13 w 13"/>
                  <a:gd name="T12" fmla="*/ 19 h 1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" h="19">
                    <a:moveTo>
                      <a:pt x="0" y="7"/>
                    </a:moveTo>
                    <a:cubicBezTo>
                      <a:pt x="8" y="4"/>
                      <a:pt x="11" y="0"/>
                      <a:pt x="13" y="10"/>
                    </a:cubicBezTo>
                    <a:cubicBezTo>
                      <a:pt x="11" y="19"/>
                      <a:pt x="0" y="16"/>
                      <a:pt x="0" y="7"/>
                    </a:cubicBezTo>
                    <a:close/>
                  </a:path>
                </a:pathLst>
              </a:custGeom>
              <a:solidFill>
                <a:srgbClr val="CFA5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09" name="Freeform 1043"/>
              <p:cNvSpPr>
                <a:spLocks/>
              </p:cNvSpPr>
              <p:nvPr/>
            </p:nvSpPr>
            <p:spPr bwMode="gray">
              <a:xfrm>
                <a:off x="3044" y="2606"/>
                <a:ext cx="22" cy="13"/>
              </a:xfrm>
              <a:custGeom>
                <a:avLst/>
                <a:gdLst>
                  <a:gd name="T0" fmla="*/ 12 w 22"/>
                  <a:gd name="T1" fmla="*/ 0 h 13"/>
                  <a:gd name="T2" fmla="*/ 4 w 22"/>
                  <a:gd name="T3" fmla="*/ 13 h 13"/>
                  <a:gd name="T4" fmla="*/ 12 w 22"/>
                  <a:gd name="T5" fmla="*/ 0 h 13"/>
                  <a:gd name="T6" fmla="*/ 0 60000 65536"/>
                  <a:gd name="T7" fmla="*/ 0 60000 65536"/>
                  <a:gd name="T8" fmla="*/ 0 60000 65536"/>
                  <a:gd name="T9" fmla="*/ 0 w 22"/>
                  <a:gd name="T10" fmla="*/ 0 h 13"/>
                  <a:gd name="T11" fmla="*/ 22 w 22"/>
                  <a:gd name="T12" fmla="*/ 13 h 1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" h="13">
                    <a:moveTo>
                      <a:pt x="12" y="0"/>
                    </a:moveTo>
                    <a:cubicBezTo>
                      <a:pt x="1" y="1"/>
                      <a:pt x="0" y="4"/>
                      <a:pt x="4" y="13"/>
                    </a:cubicBezTo>
                    <a:cubicBezTo>
                      <a:pt x="19" y="13"/>
                      <a:pt x="22" y="7"/>
                      <a:pt x="12" y="0"/>
                    </a:cubicBezTo>
                    <a:close/>
                  </a:path>
                </a:pathLst>
              </a:custGeom>
              <a:solidFill>
                <a:srgbClr val="CFA5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</a:endParaRPr>
              </a:p>
            </p:txBody>
          </p:sp>
          <p:sp>
            <p:nvSpPr>
              <p:cNvPr id="210" name="Freeform 1044"/>
              <p:cNvSpPr>
                <a:spLocks/>
              </p:cNvSpPr>
              <p:nvPr/>
            </p:nvSpPr>
            <p:spPr bwMode="gray">
              <a:xfrm>
                <a:off x="3045" y="2627"/>
                <a:ext cx="31" cy="49"/>
              </a:xfrm>
              <a:custGeom>
                <a:avLst/>
                <a:gdLst>
                  <a:gd name="T0" fmla="*/ 30 w 31"/>
                  <a:gd name="T1" fmla="*/ 0 h 49"/>
                  <a:gd name="T2" fmla="*/ 9 w 31"/>
                  <a:gd name="T3" fmla="*/ 22 h 49"/>
                  <a:gd name="T4" fmla="*/ 9 w 31"/>
                  <a:gd name="T5" fmla="*/ 43 h 49"/>
                  <a:gd name="T6" fmla="*/ 20 w 31"/>
                  <a:gd name="T7" fmla="*/ 28 h 49"/>
                  <a:gd name="T8" fmla="*/ 24 w 31"/>
                  <a:gd name="T9" fmla="*/ 25 h 49"/>
                  <a:gd name="T10" fmla="*/ 29 w 31"/>
                  <a:gd name="T11" fmla="*/ 7 h 49"/>
                  <a:gd name="T12" fmla="*/ 30 w 31"/>
                  <a:gd name="T13" fmla="*/ 1 h 49"/>
                  <a:gd name="T14" fmla="*/ 30 w 31"/>
                  <a:gd name="T15" fmla="*/ 0 h 4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1"/>
                  <a:gd name="T25" fmla="*/ 0 h 49"/>
                  <a:gd name="T26" fmla="*/ 31 w 31"/>
                  <a:gd name="T27" fmla="*/ 49 h 4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1" h="49">
                    <a:moveTo>
                      <a:pt x="30" y="0"/>
                    </a:moveTo>
                    <a:cubicBezTo>
                      <a:pt x="21" y="7"/>
                      <a:pt x="21" y="20"/>
                      <a:pt x="9" y="22"/>
                    </a:cubicBezTo>
                    <a:cubicBezTo>
                      <a:pt x="0" y="26"/>
                      <a:pt x="0" y="37"/>
                      <a:pt x="9" y="43"/>
                    </a:cubicBezTo>
                    <a:cubicBezTo>
                      <a:pt x="10" y="33"/>
                      <a:pt x="10" y="32"/>
                      <a:pt x="20" y="28"/>
                    </a:cubicBezTo>
                    <a:cubicBezTo>
                      <a:pt x="24" y="49"/>
                      <a:pt x="22" y="34"/>
                      <a:pt x="24" y="25"/>
                    </a:cubicBezTo>
                    <a:cubicBezTo>
                      <a:pt x="25" y="19"/>
                      <a:pt x="27" y="13"/>
                      <a:pt x="29" y="7"/>
                    </a:cubicBezTo>
                    <a:cubicBezTo>
                      <a:pt x="29" y="5"/>
                      <a:pt x="31" y="3"/>
                      <a:pt x="30" y="1"/>
                    </a:cubicBezTo>
                    <a:cubicBezTo>
                      <a:pt x="29" y="0"/>
                      <a:pt x="19" y="8"/>
                      <a:pt x="30" y="0"/>
                    </a:cubicBezTo>
                    <a:close/>
                  </a:path>
                </a:pathLst>
              </a:custGeom>
              <a:solidFill>
                <a:srgbClr val="CFA5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9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</a:endParaRPr>
              </a:p>
            </p:txBody>
          </p:sp>
        </p:grpSp>
        <p:sp>
          <p:nvSpPr>
            <p:cNvPr id="184" name="Freeform 1045"/>
            <p:cNvSpPr>
              <a:spLocks/>
            </p:cNvSpPr>
            <p:nvPr/>
          </p:nvSpPr>
          <p:spPr bwMode="gray">
            <a:xfrm>
              <a:off x="8065630" y="2686502"/>
              <a:ext cx="25966" cy="25062"/>
            </a:xfrm>
            <a:custGeom>
              <a:avLst/>
              <a:gdLst>
                <a:gd name="T0" fmla="*/ 0 w 29"/>
                <a:gd name="T1" fmla="*/ 10 h 28"/>
                <a:gd name="T2" fmla="*/ 12 w 29"/>
                <a:gd name="T3" fmla="*/ 0 h 28"/>
                <a:gd name="T4" fmla="*/ 29 w 29"/>
                <a:gd name="T5" fmla="*/ 16 h 28"/>
                <a:gd name="T6" fmla="*/ 18 w 29"/>
                <a:gd name="T7" fmla="*/ 28 h 28"/>
                <a:gd name="T8" fmla="*/ 8 w 29"/>
                <a:gd name="T9" fmla="*/ 16 h 28"/>
                <a:gd name="T10" fmla="*/ 0 w 29"/>
                <a:gd name="T11" fmla="*/ 10 h 2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"/>
                <a:gd name="T19" fmla="*/ 0 h 28"/>
                <a:gd name="T20" fmla="*/ 29 w 29"/>
                <a:gd name="T21" fmla="*/ 28 h 2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" h="28">
                  <a:moveTo>
                    <a:pt x="0" y="10"/>
                  </a:moveTo>
                  <a:cubicBezTo>
                    <a:pt x="5" y="7"/>
                    <a:pt x="7" y="3"/>
                    <a:pt x="12" y="0"/>
                  </a:cubicBezTo>
                  <a:cubicBezTo>
                    <a:pt x="22" y="2"/>
                    <a:pt x="25" y="7"/>
                    <a:pt x="29" y="16"/>
                  </a:cubicBezTo>
                  <a:cubicBezTo>
                    <a:pt x="26" y="21"/>
                    <a:pt x="22" y="23"/>
                    <a:pt x="18" y="28"/>
                  </a:cubicBezTo>
                  <a:cubicBezTo>
                    <a:pt x="13" y="24"/>
                    <a:pt x="11" y="21"/>
                    <a:pt x="8" y="16"/>
                  </a:cubicBezTo>
                  <a:cubicBezTo>
                    <a:pt x="6" y="13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85" name="Freeform 1046"/>
            <p:cNvSpPr>
              <a:spLocks/>
            </p:cNvSpPr>
            <p:nvPr/>
          </p:nvSpPr>
          <p:spPr bwMode="gray">
            <a:xfrm>
              <a:off x="7862381" y="2820764"/>
              <a:ext cx="25966" cy="8056"/>
            </a:xfrm>
            <a:custGeom>
              <a:avLst/>
              <a:gdLst>
                <a:gd name="T0" fmla="*/ 29 w 29"/>
                <a:gd name="T1" fmla="*/ 1 h 9"/>
                <a:gd name="T2" fmla="*/ 17 w 29"/>
                <a:gd name="T3" fmla="*/ 9 h 9"/>
                <a:gd name="T4" fmla="*/ 29 w 29"/>
                <a:gd name="T5" fmla="*/ 1 h 9"/>
                <a:gd name="T6" fmla="*/ 0 60000 65536"/>
                <a:gd name="T7" fmla="*/ 0 60000 65536"/>
                <a:gd name="T8" fmla="*/ 0 60000 65536"/>
                <a:gd name="T9" fmla="*/ 0 w 29"/>
                <a:gd name="T10" fmla="*/ 0 h 9"/>
                <a:gd name="T11" fmla="*/ 29 w 29"/>
                <a:gd name="T12" fmla="*/ 9 h 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9" h="9">
                  <a:moveTo>
                    <a:pt x="29" y="1"/>
                  </a:moveTo>
                  <a:cubicBezTo>
                    <a:pt x="14" y="0"/>
                    <a:pt x="0" y="1"/>
                    <a:pt x="17" y="9"/>
                  </a:cubicBezTo>
                  <a:cubicBezTo>
                    <a:pt x="23" y="8"/>
                    <a:pt x="29" y="8"/>
                    <a:pt x="29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86" name="Freeform 1047"/>
            <p:cNvSpPr>
              <a:spLocks/>
            </p:cNvSpPr>
            <p:nvPr/>
          </p:nvSpPr>
          <p:spPr bwMode="gray">
            <a:xfrm>
              <a:off x="7868648" y="2825239"/>
              <a:ext cx="25070" cy="36698"/>
            </a:xfrm>
            <a:custGeom>
              <a:avLst/>
              <a:gdLst>
                <a:gd name="T0" fmla="*/ 3 w 28"/>
                <a:gd name="T1" fmla="*/ 1 h 41"/>
                <a:gd name="T2" fmla="*/ 22 w 28"/>
                <a:gd name="T3" fmla="*/ 41 h 41"/>
                <a:gd name="T4" fmla="*/ 18 w 28"/>
                <a:gd name="T5" fmla="*/ 31 h 41"/>
                <a:gd name="T6" fmla="*/ 24 w 28"/>
                <a:gd name="T7" fmla="*/ 29 h 41"/>
                <a:gd name="T8" fmla="*/ 22 w 28"/>
                <a:gd name="T9" fmla="*/ 10 h 41"/>
                <a:gd name="T10" fmla="*/ 3 w 28"/>
                <a:gd name="T11" fmla="*/ 1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"/>
                <a:gd name="T19" fmla="*/ 0 h 41"/>
                <a:gd name="T20" fmla="*/ 28 w 28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" h="41">
                  <a:moveTo>
                    <a:pt x="3" y="1"/>
                  </a:moveTo>
                  <a:cubicBezTo>
                    <a:pt x="0" y="26"/>
                    <a:pt x="4" y="27"/>
                    <a:pt x="22" y="41"/>
                  </a:cubicBezTo>
                  <a:cubicBezTo>
                    <a:pt x="27" y="35"/>
                    <a:pt x="22" y="37"/>
                    <a:pt x="18" y="31"/>
                  </a:cubicBezTo>
                  <a:cubicBezTo>
                    <a:pt x="20" y="12"/>
                    <a:pt x="19" y="22"/>
                    <a:pt x="24" y="29"/>
                  </a:cubicBezTo>
                  <a:cubicBezTo>
                    <a:pt x="28" y="23"/>
                    <a:pt x="25" y="16"/>
                    <a:pt x="22" y="10"/>
                  </a:cubicBezTo>
                  <a:cubicBezTo>
                    <a:pt x="20" y="0"/>
                    <a:pt x="12" y="4"/>
                    <a:pt x="3" y="1"/>
                  </a:cubicBezTo>
                  <a:close/>
                </a:path>
              </a:pathLst>
            </a:custGeom>
            <a:solidFill>
              <a:srgbClr val="E1C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87" name="Freeform 1048"/>
            <p:cNvSpPr>
              <a:spLocks/>
            </p:cNvSpPr>
            <p:nvPr/>
          </p:nvSpPr>
          <p:spPr bwMode="gray">
            <a:xfrm>
              <a:off x="8078165" y="2649804"/>
              <a:ext cx="48350" cy="46544"/>
            </a:xfrm>
            <a:custGeom>
              <a:avLst/>
              <a:gdLst>
                <a:gd name="T0" fmla="*/ 0 w 54"/>
                <a:gd name="T1" fmla="*/ 44 h 52"/>
                <a:gd name="T2" fmla="*/ 9 w 54"/>
                <a:gd name="T3" fmla="*/ 31 h 52"/>
                <a:gd name="T4" fmla="*/ 10 w 54"/>
                <a:gd name="T5" fmla="*/ 13 h 52"/>
                <a:gd name="T6" fmla="*/ 12 w 54"/>
                <a:gd name="T7" fmla="*/ 7 h 52"/>
                <a:gd name="T8" fmla="*/ 21 w 54"/>
                <a:gd name="T9" fmla="*/ 20 h 52"/>
                <a:gd name="T10" fmla="*/ 25 w 54"/>
                <a:gd name="T11" fmla="*/ 22 h 52"/>
                <a:gd name="T12" fmla="*/ 42 w 54"/>
                <a:gd name="T13" fmla="*/ 8 h 52"/>
                <a:gd name="T14" fmla="*/ 46 w 54"/>
                <a:gd name="T15" fmla="*/ 13 h 52"/>
                <a:gd name="T16" fmla="*/ 28 w 54"/>
                <a:gd name="T17" fmla="*/ 41 h 52"/>
                <a:gd name="T18" fmla="*/ 12 w 54"/>
                <a:gd name="T19" fmla="*/ 52 h 52"/>
                <a:gd name="T20" fmla="*/ 0 w 54"/>
                <a:gd name="T21" fmla="*/ 44 h 5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4"/>
                <a:gd name="T34" fmla="*/ 0 h 52"/>
                <a:gd name="T35" fmla="*/ 54 w 54"/>
                <a:gd name="T36" fmla="*/ 52 h 5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4" h="52">
                  <a:moveTo>
                    <a:pt x="0" y="44"/>
                  </a:moveTo>
                  <a:cubicBezTo>
                    <a:pt x="3" y="40"/>
                    <a:pt x="6" y="35"/>
                    <a:pt x="9" y="31"/>
                  </a:cubicBezTo>
                  <a:cubicBezTo>
                    <a:pt x="10" y="24"/>
                    <a:pt x="13" y="19"/>
                    <a:pt x="10" y="13"/>
                  </a:cubicBezTo>
                  <a:cubicBezTo>
                    <a:pt x="11" y="11"/>
                    <a:pt x="10" y="8"/>
                    <a:pt x="12" y="7"/>
                  </a:cubicBezTo>
                  <a:cubicBezTo>
                    <a:pt x="20" y="2"/>
                    <a:pt x="19" y="18"/>
                    <a:pt x="21" y="20"/>
                  </a:cubicBezTo>
                  <a:cubicBezTo>
                    <a:pt x="22" y="21"/>
                    <a:pt x="24" y="21"/>
                    <a:pt x="25" y="22"/>
                  </a:cubicBezTo>
                  <a:cubicBezTo>
                    <a:pt x="32" y="18"/>
                    <a:pt x="35" y="12"/>
                    <a:pt x="42" y="8"/>
                  </a:cubicBezTo>
                  <a:cubicBezTo>
                    <a:pt x="48" y="0"/>
                    <a:pt x="48" y="8"/>
                    <a:pt x="46" y="13"/>
                  </a:cubicBezTo>
                  <a:cubicBezTo>
                    <a:pt x="54" y="26"/>
                    <a:pt x="47" y="39"/>
                    <a:pt x="28" y="41"/>
                  </a:cubicBezTo>
                  <a:cubicBezTo>
                    <a:pt x="22" y="44"/>
                    <a:pt x="16" y="47"/>
                    <a:pt x="12" y="52"/>
                  </a:cubicBezTo>
                  <a:cubicBezTo>
                    <a:pt x="9" y="48"/>
                    <a:pt x="5" y="39"/>
                    <a:pt x="0" y="44"/>
                  </a:cubicBezTo>
                  <a:close/>
                </a:path>
              </a:pathLst>
            </a:custGeom>
            <a:solidFill>
              <a:srgbClr val="E1C0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88" name="Freeform 1049"/>
            <p:cNvSpPr>
              <a:spLocks/>
            </p:cNvSpPr>
            <p:nvPr/>
          </p:nvSpPr>
          <p:spPr bwMode="gray">
            <a:xfrm>
              <a:off x="7950127" y="2779590"/>
              <a:ext cx="17907" cy="21482"/>
            </a:xfrm>
            <a:custGeom>
              <a:avLst/>
              <a:gdLst>
                <a:gd name="T0" fmla="*/ 2 w 20"/>
                <a:gd name="T1" fmla="*/ 2 h 24"/>
                <a:gd name="T2" fmla="*/ 20 w 20"/>
                <a:gd name="T3" fmla="*/ 2 h 24"/>
                <a:gd name="T4" fmla="*/ 17 w 20"/>
                <a:gd name="T5" fmla="*/ 19 h 24"/>
                <a:gd name="T6" fmla="*/ 0 w 20"/>
                <a:gd name="T7" fmla="*/ 19 h 24"/>
                <a:gd name="T8" fmla="*/ 2 w 20"/>
                <a:gd name="T9" fmla="*/ 2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24"/>
                <a:gd name="T17" fmla="*/ 20 w 20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24">
                  <a:moveTo>
                    <a:pt x="2" y="2"/>
                  </a:moveTo>
                  <a:cubicBezTo>
                    <a:pt x="8" y="0"/>
                    <a:pt x="14" y="5"/>
                    <a:pt x="20" y="2"/>
                  </a:cubicBezTo>
                  <a:cubicBezTo>
                    <a:pt x="17" y="10"/>
                    <a:pt x="18" y="10"/>
                    <a:pt x="17" y="19"/>
                  </a:cubicBezTo>
                  <a:cubicBezTo>
                    <a:pt x="8" y="24"/>
                    <a:pt x="8" y="19"/>
                    <a:pt x="0" y="19"/>
                  </a:cubicBezTo>
                  <a:cubicBezTo>
                    <a:pt x="1" y="10"/>
                    <a:pt x="6" y="2"/>
                    <a:pt x="2" y="2"/>
                  </a:cubicBezTo>
                  <a:close/>
                </a:path>
              </a:pathLst>
            </a:custGeom>
            <a:solidFill>
              <a:srgbClr val="4A97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89" name="Freeform 1050"/>
            <p:cNvSpPr>
              <a:spLocks/>
            </p:cNvSpPr>
            <p:nvPr/>
          </p:nvSpPr>
          <p:spPr bwMode="gray">
            <a:xfrm>
              <a:off x="7899986" y="2779590"/>
              <a:ext cx="95805" cy="82347"/>
            </a:xfrm>
            <a:custGeom>
              <a:avLst/>
              <a:gdLst>
                <a:gd name="T0" fmla="*/ 59 w 107"/>
                <a:gd name="T1" fmla="*/ 2 h 92"/>
                <a:gd name="T2" fmla="*/ 53 w 107"/>
                <a:gd name="T3" fmla="*/ 29 h 92"/>
                <a:gd name="T4" fmla="*/ 44 w 107"/>
                <a:gd name="T5" fmla="*/ 47 h 92"/>
                <a:gd name="T6" fmla="*/ 11 w 107"/>
                <a:gd name="T7" fmla="*/ 86 h 92"/>
                <a:gd name="T8" fmla="*/ 2 w 107"/>
                <a:gd name="T9" fmla="*/ 74 h 92"/>
                <a:gd name="T10" fmla="*/ 10 w 107"/>
                <a:gd name="T11" fmla="*/ 92 h 92"/>
                <a:gd name="T12" fmla="*/ 25 w 107"/>
                <a:gd name="T13" fmla="*/ 86 h 92"/>
                <a:gd name="T14" fmla="*/ 37 w 107"/>
                <a:gd name="T15" fmla="*/ 73 h 92"/>
                <a:gd name="T16" fmla="*/ 49 w 107"/>
                <a:gd name="T17" fmla="*/ 55 h 92"/>
                <a:gd name="T18" fmla="*/ 55 w 107"/>
                <a:gd name="T19" fmla="*/ 41 h 92"/>
                <a:gd name="T20" fmla="*/ 61 w 107"/>
                <a:gd name="T21" fmla="*/ 22 h 92"/>
                <a:gd name="T22" fmla="*/ 73 w 107"/>
                <a:gd name="T23" fmla="*/ 4 h 92"/>
                <a:gd name="T24" fmla="*/ 82 w 107"/>
                <a:gd name="T25" fmla="*/ 34 h 92"/>
                <a:gd name="T26" fmla="*/ 88 w 107"/>
                <a:gd name="T27" fmla="*/ 49 h 92"/>
                <a:gd name="T28" fmla="*/ 103 w 107"/>
                <a:gd name="T29" fmla="*/ 68 h 92"/>
                <a:gd name="T30" fmla="*/ 98 w 107"/>
                <a:gd name="T31" fmla="*/ 76 h 92"/>
                <a:gd name="T32" fmla="*/ 86 w 107"/>
                <a:gd name="T33" fmla="*/ 61 h 92"/>
                <a:gd name="T34" fmla="*/ 74 w 107"/>
                <a:gd name="T35" fmla="*/ 34 h 92"/>
                <a:gd name="T36" fmla="*/ 70 w 107"/>
                <a:gd name="T37" fmla="*/ 17 h 92"/>
                <a:gd name="T38" fmla="*/ 59 w 107"/>
                <a:gd name="T39" fmla="*/ 2 h 9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07"/>
                <a:gd name="T61" fmla="*/ 0 h 92"/>
                <a:gd name="T62" fmla="*/ 107 w 107"/>
                <a:gd name="T63" fmla="*/ 92 h 92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07" h="92">
                  <a:moveTo>
                    <a:pt x="59" y="2"/>
                  </a:moveTo>
                  <a:cubicBezTo>
                    <a:pt x="58" y="11"/>
                    <a:pt x="57" y="21"/>
                    <a:pt x="53" y="29"/>
                  </a:cubicBezTo>
                  <a:cubicBezTo>
                    <a:pt x="52" y="35"/>
                    <a:pt x="48" y="42"/>
                    <a:pt x="44" y="47"/>
                  </a:cubicBezTo>
                  <a:cubicBezTo>
                    <a:pt x="41" y="62"/>
                    <a:pt x="27" y="83"/>
                    <a:pt x="11" y="86"/>
                  </a:cubicBezTo>
                  <a:cubicBezTo>
                    <a:pt x="6" y="82"/>
                    <a:pt x="4" y="80"/>
                    <a:pt x="2" y="74"/>
                  </a:cubicBezTo>
                  <a:cubicBezTo>
                    <a:pt x="0" y="83"/>
                    <a:pt x="2" y="87"/>
                    <a:pt x="10" y="92"/>
                  </a:cubicBezTo>
                  <a:cubicBezTo>
                    <a:pt x="16" y="91"/>
                    <a:pt x="19" y="88"/>
                    <a:pt x="25" y="86"/>
                  </a:cubicBezTo>
                  <a:cubicBezTo>
                    <a:pt x="29" y="82"/>
                    <a:pt x="32" y="77"/>
                    <a:pt x="37" y="73"/>
                  </a:cubicBezTo>
                  <a:cubicBezTo>
                    <a:pt x="41" y="67"/>
                    <a:pt x="45" y="61"/>
                    <a:pt x="49" y="55"/>
                  </a:cubicBezTo>
                  <a:cubicBezTo>
                    <a:pt x="50" y="49"/>
                    <a:pt x="52" y="46"/>
                    <a:pt x="55" y="41"/>
                  </a:cubicBezTo>
                  <a:cubicBezTo>
                    <a:pt x="56" y="35"/>
                    <a:pt x="58" y="28"/>
                    <a:pt x="61" y="22"/>
                  </a:cubicBezTo>
                  <a:cubicBezTo>
                    <a:pt x="64" y="9"/>
                    <a:pt x="57" y="0"/>
                    <a:pt x="73" y="4"/>
                  </a:cubicBezTo>
                  <a:cubicBezTo>
                    <a:pt x="74" y="20"/>
                    <a:pt x="75" y="22"/>
                    <a:pt x="82" y="34"/>
                  </a:cubicBezTo>
                  <a:cubicBezTo>
                    <a:pt x="83" y="40"/>
                    <a:pt x="86" y="43"/>
                    <a:pt x="88" y="49"/>
                  </a:cubicBezTo>
                  <a:cubicBezTo>
                    <a:pt x="90" y="59"/>
                    <a:pt x="93" y="66"/>
                    <a:pt x="103" y="68"/>
                  </a:cubicBezTo>
                  <a:cubicBezTo>
                    <a:pt x="107" y="75"/>
                    <a:pt x="106" y="77"/>
                    <a:pt x="98" y="76"/>
                  </a:cubicBezTo>
                  <a:cubicBezTo>
                    <a:pt x="91" y="73"/>
                    <a:pt x="90" y="67"/>
                    <a:pt x="86" y="61"/>
                  </a:cubicBezTo>
                  <a:cubicBezTo>
                    <a:pt x="84" y="51"/>
                    <a:pt x="79" y="43"/>
                    <a:pt x="74" y="34"/>
                  </a:cubicBezTo>
                  <a:cubicBezTo>
                    <a:pt x="73" y="28"/>
                    <a:pt x="71" y="24"/>
                    <a:pt x="70" y="17"/>
                  </a:cubicBezTo>
                  <a:cubicBezTo>
                    <a:pt x="71" y="1"/>
                    <a:pt x="71" y="6"/>
                    <a:pt x="59" y="2"/>
                  </a:cubicBezTo>
                  <a:close/>
                </a:path>
              </a:pathLst>
            </a:custGeom>
            <a:solidFill>
              <a:srgbClr val="001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0" name="Freeform 1051"/>
            <p:cNvSpPr>
              <a:spLocks/>
            </p:cNvSpPr>
            <p:nvPr/>
          </p:nvSpPr>
          <p:spPr bwMode="gray">
            <a:xfrm>
              <a:off x="7938487" y="2835085"/>
              <a:ext cx="33129" cy="115465"/>
            </a:xfrm>
            <a:custGeom>
              <a:avLst/>
              <a:gdLst>
                <a:gd name="T0" fmla="*/ 37 w 37"/>
                <a:gd name="T1" fmla="*/ 0 h 129"/>
                <a:gd name="T2" fmla="*/ 22 w 37"/>
                <a:gd name="T3" fmla="*/ 17 h 129"/>
                <a:gd name="T4" fmla="*/ 15 w 37"/>
                <a:gd name="T5" fmla="*/ 129 h 129"/>
                <a:gd name="T6" fmla="*/ 15 w 37"/>
                <a:gd name="T7" fmla="*/ 44 h 129"/>
                <a:gd name="T8" fmla="*/ 0 w 37"/>
                <a:gd name="T9" fmla="*/ 93 h 129"/>
                <a:gd name="T10" fmla="*/ 16 w 37"/>
                <a:gd name="T11" fmla="*/ 18 h 129"/>
                <a:gd name="T12" fmla="*/ 4 w 37"/>
                <a:gd name="T13" fmla="*/ 5 h 129"/>
                <a:gd name="T14" fmla="*/ 19 w 37"/>
                <a:gd name="T15" fmla="*/ 15 h 129"/>
                <a:gd name="T16" fmla="*/ 37 w 37"/>
                <a:gd name="T17" fmla="*/ 0 h 1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7"/>
                <a:gd name="T28" fmla="*/ 0 h 129"/>
                <a:gd name="T29" fmla="*/ 37 w 37"/>
                <a:gd name="T30" fmla="*/ 129 h 1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7" h="129">
                  <a:moveTo>
                    <a:pt x="37" y="0"/>
                  </a:moveTo>
                  <a:cubicBezTo>
                    <a:pt x="35" y="3"/>
                    <a:pt x="25" y="17"/>
                    <a:pt x="22" y="17"/>
                  </a:cubicBezTo>
                  <a:lnTo>
                    <a:pt x="15" y="129"/>
                  </a:lnTo>
                  <a:lnTo>
                    <a:pt x="15" y="44"/>
                  </a:lnTo>
                  <a:lnTo>
                    <a:pt x="0" y="93"/>
                  </a:lnTo>
                  <a:lnTo>
                    <a:pt x="16" y="18"/>
                  </a:lnTo>
                  <a:lnTo>
                    <a:pt x="4" y="5"/>
                  </a:lnTo>
                  <a:lnTo>
                    <a:pt x="19" y="15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1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1" name="Freeform 1052"/>
            <p:cNvSpPr>
              <a:spLocks/>
            </p:cNvSpPr>
            <p:nvPr/>
          </p:nvSpPr>
          <p:spPr bwMode="gray">
            <a:xfrm>
              <a:off x="7885660" y="2721410"/>
              <a:ext cx="42978" cy="56390"/>
            </a:xfrm>
            <a:custGeom>
              <a:avLst/>
              <a:gdLst>
                <a:gd name="T0" fmla="*/ 33 w 48"/>
                <a:gd name="T1" fmla="*/ 0 h 63"/>
                <a:gd name="T2" fmla="*/ 38 w 48"/>
                <a:gd name="T3" fmla="*/ 18 h 63"/>
                <a:gd name="T4" fmla="*/ 33 w 48"/>
                <a:gd name="T5" fmla="*/ 37 h 63"/>
                <a:gd name="T6" fmla="*/ 41 w 48"/>
                <a:gd name="T7" fmla="*/ 51 h 63"/>
                <a:gd name="T8" fmla="*/ 38 w 48"/>
                <a:gd name="T9" fmla="*/ 55 h 63"/>
                <a:gd name="T10" fmla="*/ 33 w 48"/>
                <a:gd name="T11" fmla="*/ 37 h 63"/>
                <a:gd name="T12" fmla="*/ 0 w 48"/>
                <a:gd name="T13" fmla="*/ 61 h 63"/>
                <a:gd name="T14" fmla="*/ 12 w 48"/>
                <a:gd name="T15" fmla="*/ 51 h 63"/>
                <a:gd name="T16" fmla="*/ 33 w 48"/>
                <a:gd name="T17" fmla="*/ 25 h 63"/>
                <a:gd name="T18" fmla="*/ 33 w 48"/>
                <a:gd name="T19" fmla="*/ 0 h 6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"/>
                <a:gd name="T31" fmla="*/ 0 h 63"/>
                <a:gd name="T32" fmla="*/ 48 w 48"/>
                <a:gd name="T33" fmla="*/ 63 h 6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" h="63">
                  <a:moveTo>
                    <a:pt x="33" y="0"/>
                  </a:moveTo>
                  <a:cubicBezTo>
                    <a:pt x="36" y="6"/>
                    <a:pt x="38" y="18"/>
                    <a:pt x="38" y="18"/>
                  </a:cubicBezTo>
                  <a:cubicBezTo>
                    <a:pt x="36" y="24"/>
                    <a:pt x="36" y="31"/>
                    <a:pt x="33" y="37"/>
                  </a:cubicBezTo>
                  <a:cubicBezTo>
                    <a:pt x="36" y="42"/>
                    <a:pt x="38" y="46"/>
                    <a:pt x="41" y="51"/>
                  </a:cubicBezTo>
                  <a:cubicBezTo>
                    <a:pt x="46" y="60"/>
                    <a:pt x="48" y="63"/>
                    <a:pt x="38" y="55"/>
                  </a:cubicBezTo>
                  <a:cubicBezTo>
                    <a:pt x="35" y="49"/>
                    <a:pt x="33" y="37"/>
                    <a:pt x="33" y="37"/>
                  </a:cubicBezTo>
                  <a:cubicBezTo>
                    <a:pt x="19" y="44"/>
                    <a:pt x="20" y="58"/>
                    <a:pt x="0" y="61"/>
                  </a:cubicBezTo>
                  <a:cubicBezTo>
                    <a:pt x="5" y="58"/>
                    <a:pt x="7" y="54"/>
                    <a:pt x="12" y="51"/>
                  </a:cubicBezTo>
                  <a:cubicBezTo>
                    <a:pt x="18" y="42"/>
                    <a:pt x="27" y="35"/>
                    <a:pt x="33" y="25"/>
                  </a:cubicBezTo>
                  <a:cubicBezTo>
                    <a:pt x="32" y="0"/>
                    <a:pt x="24" y="0"/>
                    <a:pt x="33" y="0"/>
                  </a:cubicBezTo>
                  <a:close/>
                </a:path>
              </a:pathLst>
            </a:custGeom>
            <a:solidFill>
              <a:srgbClr val="001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2" name="Freeform 1053"/>
            <p:cNvSpPr>
              <a:spLocks/>
            </p:cNvSpPr>
            <p:nvPr/>
          </p:nvSpPr>
          <p:spPr bwMode="gray">
            <a:xfrm>
              <a:off x="7990419" y="2716934"/>
              <a:ext cx="53722" cy="31328"/>
            </a:xfrm>
            <a:custGeom>
              <a:avLst/>
              <a:gdLst>
                <a:gd name="T0" fmla="*/ 0 w 60"/>
                <a:gd name="T1" fmla="*/ 0 h 35"/>
                <a:gd name="T2" fmla="*/ 8 w 60"/>
                <a:gd name="T3" fmla="*/ 23 h 35"/>
                <a:gd name="T4" fmla="*/ 12 w 60"/>
                <a:gd name="T5" fmla="*/ 26 h 35"/>
                <a:gd name="T6" fmla="*/ 14 w 60"/>
                <a:gd name="T7" fmla="*/ 26 h 35"/>
                <a:gd name="T8" fmla="*/ 60 w 60"/>
                <a:gd name="T9" fmla="*/ 35 h 35"/>
                <a:gd name="T10" fmla="*/ 6 w 60"/>
                <a:gd name="T11" fmla="*/ 14 h 35"/>
                <a:gd name="T12" fmla="*/ 0 w 60"/>
                <a:gd name="T13" fmla="*/ 0 h 3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0"/>
                <a:gd name="T22" fmla="*/ 0 h 35"/>
                <a:gd name="T23" fmla="*/ 60 w 60"/>
                <a:gd name="T24" fmla="*/ 35 h 3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0" h="35">
                  <a:moveTo>
                    <a:pt x="0" y="0"/>
                  </a:moveTo>
                  <a:cubicBezTo>
                    <a:pt x="4" y="7"/>
                    <a:pt x="5" y="15"/>
                    <a:pt x="8" y="23"/>
                  </a:cubicBezTo>
                  <a:cubicBezTo>
                    <a:pt x="10" y="35"/>
                    <a:pt x="7" y="30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lnTo>
                    <a:pt x="60" y="35"/>
                  </a:lnTo>
                  <a:cubicBezTo>
                    <a:pt x="37" y="27"/>
                    <a:pt x="24" y="25"/>
                    <a:pt x="6" y="14"/>
                  </a:cubicBezTo>
                  <a:cubicBezTo>
                    <a:pt x="5" y="8"/>
                    <a:pt x="2" y="5"/>
                    <a:pt x="0" y="0"/>
                  </a:cubicBezTo>
                  <a:close/>
                </a:path>
              </a:pathLst>
            </a:custGeom>
            <a:solidFill>
              <a:srgbClr val="001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3" name="Freeform 1054"/>
            <p:cNvSpPr>
              <a:spLocks/>
            </p:cNvSpPr>
            <p:nvPr/>
          </p:nvSpPr>
          <p:spPr bwMode="gray">
            <a:xfrm>
              <a:off x="7918789" y="2688292"/>
              <a:ext cx="23280" cy="109200"/>
            </a:xfrm>
            <a:custGeom>
              <a:avLst/>
              <a:gdLst>
                <a:gd name="T0" fmla="*/ 13 w 26"/>
                <a:gd name="T1" fmla="*/ 4 h 122"/>
                <a:gd name="T2" fmla="*/ 8 w 26"/>
                <a:gd name="T3" fmla="*/ 19 h 122"/>
                <a:gd name="T4" fmla="*/ 10 w 26"/>
                <a:gd name="T5" fmla="*/ 38 h 122"/>
                <a:gd name="T6" fmla="*/ 8 w 26"/>
                <a:gd name="T7" fmla="*/ 49 h 122"/>
                <a:gd name="T8" fmla="*/ 19 w 26"/>
                <a:gd name="T9" fmla="*/ 68 h 122"/>
                <a:gd name="T10" fmla="*/ 17 w 26"/>
                <a:gd name="T11" fmla="*/ 109 h 122"/>
                <a:gd name="T12" fmla="*/ 19 w 26"/>
                <a:gd name="T13" fmla="*/ 106 h 122"/>
                <a:gd name="T14" fmla="*/ 25 w 26"/>
                <a:gd name="T15" fmla="*/ 92 h 122"/>
                <a:gd name="T16" fmla="*/ 13 w 26"/>
                <a:gd name="T17" fmla="*/ 50 h 122"/>
                <a:gd name="T18" fmla="*/ 16 w 26"/>
                <a:gd name="T19" fmla="*/ 32 h 122"/>
                <a:gd name="T20" fmla="*/ 16 w 26"/>
                <a:gd name="T21" fmla="*/ 1 h 122"/>
                <a:gd name="T22" fmla="*/ 13 w 26"/>
                <a:gd name="T23" fmla="*/ 4 h 12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6"/>
                <a:gd name="T37" fmla="*/ 0 h 122"/>
                <a:gd name="T38" fmla="*/ 26 w 26"/>
                <a:gd name="T39" fmla="*/ 122 h 12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6" h="122">
                  <a:moveTo>
                    <a:pt x="13" y="4"/>
                  </a:moveTo>
                  <a:cubicBezTo>
                    <a:pt x="11" y="9"/>
                    <a:pt x="10" y="14"/>
                    <a:pt x="8" y="19"/>
                  </a:cubicBezTo>
                  <a:cubicBezTo>
                    <a:pt x="7" y="27"/>
                    <a:pt x="1" y="36"/>
                    <a:pt x="10" y="38"/>
                  </a:cubicBezTo>
                  <a:cubicBezTo>
                    <a:pt x="20" y="31"/>
                    <a:pt x="9" y="46"/>
                    <a:pt x="8" y="49"/>
                  </a:cubicBezTo>
                  <a:cubicBezTo>
                    <a:pt x="13" y="56"/>
                    <a:pt x="15" y="61"/>
                    <a:pt x="19" y="68"/>
                  </a:cubicBezTo>
                  <a:cubicBezTo>
                    <a:pt x="22" y="82"/>
                    <a:pt x="23" y="95"/>
                    <a:pt x="17" y="109"/>
                  </a:cubicBezTo>
                  <a:cubicBezTo>
                    <a:pt x="15" y="122"/>
                    <a:pt x="17" y="110"/>
                    <a:pt x="19" y="106"/>
                  </a:cubicBezTo>
                  <a:cubicBezTo>
                    <a:pt x="20" y="100"/>
                    <a:pt x="22" y="97"/>
                    <a:pt x="25" y="92"/>
                  </a:cubicBezTo>
                  <a:cubicBezTo>
                    <a:pt x="24" y="77"/>
                    <a:pt x="26" y="60"/>
                    <a:pt x="13" y="50"/>
                  </a:cubicBezTo>
                  <a:cubicBezTo>
                    <a:pt x="14" y="41"/>
                    <a:pt x="17" y="41"/>
                    <a:pt x="16" y="32"/>
                  </a:cubicBezTo>
                  <a:cubicBezTo>
                    <a:pt x="0" y="38"/>
                    <a:pt x="16" y="1"/>
                    <a:pt x="16" y="1"/>
                  </a:cubicBezTo>
                  <a:cubicBezTo>
                    <a:pt x="15" y="0"/>
                    <a:pt x="14" y="3"/>
                    <a:pt x="13" y="4"/>
                  </a:cubicBezTo>
                  <a:close/>
                </a:path>
              </a:pathLst>
            </a:custGeom>
            <a:solidFill>
              <a:srgbClr val="001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4" name="Freeform 1055"/>
            <p:cNvSpPr>
              <a:spLocks/>
            </p:cNvSpPr>
            <p:nvPr/>
          </p:nvSpPr>
          <p:spPr bwMode="gray">
            <a:xfrm>
              <a:off x="7966244" y="2687397"/>
              <a:ext cx="22384" cy="92193"/>
            </a:xfrm>
            <a:custGeom>
              <a:avLst/>
              <a:gdLst>
                <a:gd name="T0" fmla="*/ 0 w 25"/>
                <a:gd name="T1" fmla="*/ 0 h 103"/>
                <a:gd name="T2" fmla="*/ 21 w 25"/>
                <a:gd name="T3" fmla="*/ 29 h 103"/>
                <a:gd name="T4" fmla="*/ 22 w 25"/>
                <a:gd name="T5" fmla="*/ 39 h 103"/>
                <a:gd name="T6" fmla="*/ 19 w 25"/>
                <a:gd name="T7" fmla="*/ 57 h 103"/>
                <a:gd name="T8" fmla="*/ 13 w 25"/>
                <a:gd name="T9" fmla="*/ 87 h 103"/>
                <a:gd name="T10" fmla="*/ 9 w 25"/>
                <a:gd name="T11" fmla="*/ 96 h 103"/>
                <a:gd name="T12" fmla="*/ 7 w 25"/>
                <a:gd name="T13" fmla="*/ 101 h 103"/>
                <a:gd name="T14" fmla="*/ 12 w 25"/>
                <a:gd name="T15" fmla="*/ 83 h 103"/>
                <a:gd name="T16" fmla="*/ 18 w 25"/>
                <a:gd name="T17" fmla="*/ 53 h 103"/>
                <a:gd name="T18" fmla="*/ 13 w 25"/>
                <a:gd name="T19" fmla="*/ 38 h 103"/>
                <a:gd name="T20" fmla="*/ 15 w 25"/>
                <a:gd name="T21" fmla="*/ 24 h 103"/>
                <a:gd name="T22" fmla="*/ 7 w 25"/>
                <a:gd name="T23" fmla="*/ 11 h 103"/>
                <a:gd name="T24" fmla="*/ 0 w 25"/>
                <a:gd name="T25" fmla="*/ 0 h 10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5"/>
                <a:gd name="T40" fmla="*/ 0 h 103"/>
                <a:gd name="T41" fmla="*/ 25 w 25"/>
                <a:gd name="T42" fmla="*/ 103 h 10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5" h="103">
                  <a:moveTo>
                    <a:pt x="0" y="0"/>
                  </a:moveTo>
                  <a:cubicBezTo>
                    <a:pt x="2" y="8"/>
                    <a:pt x="17" y="18"/>
                    <a:pt x="21" y="29"/>
                  </a:cubicBezTo>
                  <a:cubicBezTo>
                    <a:pt x="14" y="33"/>
                    <a:pt x="16" y="35"/>
                    <a:pt x="22" y="39"/>
                  </a:cubicBezTo>
                  <a:cubicBezTo>
                    <a:pt x="25" y="45"/>
                    <a:pt x="22" y="51"/>
                    <a:pt x="19" y="57"/>
                  </a:cubicBezTo>
                  <a:cubicBezTo>
                    <a:pt x="18" y="67"/>
                    <a:pt x="18" y="78"/>
                    <a:pt x="13" y="87"/>
                  </a:cubicBezTo>
                  <a:cubicBezTo>
                    <a:pt x="11" y="97"/>
                    <a:pt x="14" y="88"/>
                    <a:pt x="9" y="96"/>
                  </a:cubicBezTo>
                  <a:cubicBezTo>
                    <a:pt x="8" y="98"/>
                    <a:pt x="7" y="103"/>
                    <a:pt x="7" y="101"/>
                  </a:cubicBezTo>
                  <a:cubicBezTo>
                    <a:pt x="7" y="96"/>
                    <a:pt x="10" y="88"/>
                    <a:pt x="12" y="83"/>
                  </a:cubicBezTo>
                  <a:cubicBezTo>
                    <a:pt x="13" y="73"/>
                    <a:pt x="14" y="62"/>
                    <a:pt x="18" y="53"/>
                  </a:cubicBezTo>
                  <a:cubicBezTo>
                    <a:pt x="19" y="45"/>
                    <a:pt x="20" y="42"/>
                    <a:pt x="13" y="38"/>
                  </a:cubicBezTo>
                  <a:cubicBezTo>
                    <a:pt x="9" y="31"/>
                    <a:pt x="11" y="31"/>
                    <a:pt x="15" y="24"/>
                  </a:cubicBezTo>
                  <a:cubicBezTo>
                    <a:pt x="12" y="18"/>
                    <a:pt x="13" y="16"/>
                    <a:pt x="7" y="11"/>
                  </a:cubicBezTo>
                  <a:cubicBezTo>
                    <a:pt x="5" y="7"/>
                    <a:pt x="2" y="4"/>
                    <a:pt x="0" y="0"/>
                  </a:cubicBezTo>
                  <a:close/>
                </a:path>
              </a:pathLst>
            </a:custGeom>
            <a:solidFill>
              <a:srgbClr val="001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5" name="Freeform 1060"/>
            <p:cNvSpPr>
              <a:spLocks/>
            </p:cNvSpPr>
            <p:nvPr/>
          </p:nvSpPr>
          <p:spPr bwMode="gray">
            <a:xfrm>
              <a:off x="8185610" y="2684712"/>
              <a:ext cx="56408" cy="67131"/>
            </a:xfrm>
            <a:custGeom>
              <a:avLst/>
              <a:gdLst>
                <a:gd name="T0" fmla="*/ 56 w 63"/>
                <a:gd name="T1" fmla="*/ 55 h 75"/>
                <a:gd name="T2" fmla="*/ 59 w 63"/>
                <a:gd name="T3" fmla="*/ 36 h 75"/>
                <a:gd name="T4" fmla="*/ 30 w 63"/>
                <a:gd name="T5" fmla="*/ 0 h 75"/>
                <a:gd name="T6" fmla="*/ 9 w 63"/>
                <a:gd name="T7" fmla="*/ 4 h 75"/>
                <a:gd name="T8" fmla="*/ 0 w 63"/>
                <a:gd name="T9" fmla="*/ 22 h 75"/>
                <a:gd name="T10" fmla="*/ 5 w 63"/>
                <a:gd name="T11" fmla="*/ 54 h 75"/>
                <a:gd name="T12" fmla="*/ 14 w 63"/>
                <a:gd name="T13" fmla="*/ 70 h 75"/>
                <a:gd name="T14" fmla="*/ 42 w 63"/>
                <a:gd name="T15" fmla="*/ 67 h 75"/>
                <a:gd name="T16" fmla="*/ 56 w 63"/>
                <a:gd name="T17" fmla="*/ 55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3"/>
                <a:gd name="T28" fmla="*/ 0 h 75"/>
                <a:gd name="T29" fmla="*/ 63 w 63"/>
                <a:gd name="T30" fmla="*/ 75 h 7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3" h="75">
                  <a:moveTo>
                    <a:pt x="56" y="55"/>
                  </a:moveTo>
                  <a:cubicBezTo>
                    <a:pt x="53" y="49"/>
                    <a:pt x="56" y="42"/>
                    <a:pt x="59" y="36"/>
                  </a:cubicBezTo>
                  <a:cubicBezTo>
                    <a:pt x="63" y="17"/>
                    <a:pt x="48" y="4"/>
                    <a:pt x="30" y="0"/>
                  </a:cubicBezTo>
                  <a:cubicBezTo>
                    <a:pt x="23" y="1"/>
                    <a:pt x="9" y="4"/>
                    <a:pt x="9" y="4"/>
                  </a:cubicBezTo>
                  <a:cubicBezTo>
                    <a:pt x="2" y="9"/>
                    <a:pt x="3" y="15"/>
                    <a:pt x="0" y="22"/>
                  </a:cubicBezTo>
                  <a:cubicBezTo>
                    <a:pt x="4" y="32"/>
                    <a:pt x="1" y="44"/>
                    <a:pt x="5" y="54"/>
                  </a:cubicBezTo>
                  <a:cubicBezTo>
                    <a:pt x="6" y="61"/>
                    <a:pt x="7" y="69"/>
                    <a:pt x="14" y="70"/>
                  </a:cubicBezTo>
                  <a:cubicBezTo>
                    <a:pt x="24" y="75"/>
                    <a:pt x="33" y="69"/>
                    <a:pt x="42" y="67"/>
                  </a:cubicBezTo>
                  <a:cubicBezTo>
                    <a:pt x="49" y="65"/>
                    <a:pt x="56" y="64"/>
                    <a:pt x="56" y="55"/>
                  </a:cubicBezTo>
                  <a:close/>
                </a:path>
              </a:pathLst>
            </a:custGeom>
            <a:solidFill>
              <a:srgbClr val="D4B1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6" name="Freeform 1061"/>
            <p:cNvSpPr>
              <a:spLocks/>
            </p:cNvSpPr>
            <p:nvPr/>
          </p:nvSpPr>
          <p:spPr bwMode="gray">
            <a:xfrm>
              <a:off x="8138155" y="2737521"/>
              <a:ext cx="128934" cy="193337"/>
            </a:xfrm>
            <a:custGeom>
              <a:avLst/>
              <a:gdLst>
                <a:gd name="T0" fmla="*/ 113 w 144"/>
                <a:gd name="T1" fmla="*/ 3 h 216"/>
                <a:gd name="T2" fmla="*/ 90 w 144"/>
                <a:gd name="T3" fmla="*/ 4 h 216"/>
                <a:gd name="T4" fmla="*/ 77 w 144"/>
                <a:gd name="T5" fmla="*/ 9 h 216"/>
                <a:gd name="T6" fmla="*/ 63 w 144"/>
                <a:gd name="T7" fmla="*/ 22 h 216"/>
                <a:gd name="T8" fmla="*/ 45 w 144"/>
                <a:gd name="T9" fmla="*/ 31 h 216"/>
                <a:gd name="T10" fmla="*/ 33 w 144"/>
                <a:gd name="T11" fmla="*/ 79 h 216"/>
                <a:gd name="T12" fmla="*/ 24 w 144"/>
                <a:gd name="T13" fmla="*/ 133 h 216"/>
                <a:gd name="T14" fmla="*/ 18 w 144"/>
                <a:gd name="T15" fmla="*/ 163 h 216"/>
                <a:gd name="T16" fmla="*/ 9 w 144"/>
                <a:gd name="T17" fmla="*/ 181 h 216"/>
                <a:gd name="T18" fmla="*/ 11 w 144"/>
                <a:gd name="T19" fmla="*/ 196 h 216"/>
                <a:gd name="T20" fmla="*/ 23 w 144"/>
                <a:gd name="T21" fmla="*/ 205 h 216"/>
                <a:gd name="T22" fmla="*/ 32 w 144"/>
                <a:gd name="T23" fmla="*/ 204 h 216"/>
                <a:gd name="T24" fmla="*/ 47 w 144"/>
                <a:gd name="T25" fmla="*/ 211 h 216"/>
                <a:gd name="T26" fmla="*/ 60 w 144"/>
                <a:gd name="T27" fmla="*/ 216 h 216"/>
                <a:gd name="T28" fmla="*/ 104 w 144"/>
                <a:gd name="T29" fmla="*/ 210 h 216"/>
                <a:gd name="T30" fmla="*/ 113 w 144"/>
                <a:gd name="T31" fmla="*/ 195 h 216"/>
                <a:gd name="T32" fmla="*/ 123 w 144"/>
                <a:gd name="T33" fmla="*/ 207 h 216"/>
                <a:gd name="T34" fmla="*/ 137 w 144"/>
                <a:gd name="T35" fmla="*/ 199 h 216"/>
                <a:gd name="T36" fmla="*/ 141 w 144"/>
                <a:gd name="T37" fmla="*/ 178 h 216"/>
                <a:gd name="T38" fmla="*/ 134 w 144"/>
                <a:gd name="T39" fmla="*/ 106 h 216"/>
                <a:gd name="T40" fmla="*/ 140 w 144"/>
                <a:gd name="T41" fmla="*/ 82 h 216"/>
                <a:gd name="T42" fmla="*/ 144 w 144"/>
                <a:gd name="T43" fmla="*/ 55 h 216"/>
                <a:gd name="T44" fmla="*/ 138 w 144"/>
                <a:gd name="T45" fmla="*/ 33 h 216"/>
                <a:gd name="T46" fmla="*/ 119 w 144"/>
                <a:gd name="T47" fmla="*/ 16 h 216"/>
                <a:gd name="T48" fmla="*/ 113 w 144"/>
                <a:gd name="T49" fmla="*/ 3 h 21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44"/>
                <a:gd name="T76" fmla="*/ 0 h 216"/>
                <a:gd name="T77" fmla="*/ 144 w 144"/>
                <a:gd name="T78" fmla="*/ 216 h 21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44" h="216">
                  <a:moveTo>
                    <a:pt x="113" y="3"/>
                  </a:moveTo>
                  <a:cubicBezTo>
                    <a:pt x="106" y="0"/>
                    <a:pt x="90" y="4"/>
                    <a:pt x="90" y="4"/>
                  </a:cubicBezTo>
                  <a:cubicBezTo>
                    <a:pt x="86" y="6"/>
                    <a:pt x="81" y="7"/>
                    <a:pt x="77" y="9"/>
                  </a:cubicBezTo>
                  <a:cubicBezTo>
                    <a:pt x="72" y="16"/>
                    <a:pt x="72" y="20"/>
                    <a:pt x="63" y="22"/>
                  </a:cubicBezTo>
                  <a:cubicBezTo>
                    <a:pt x="57" y="25"/>
                    <a:pt x="52" y="30"/>
                    <a:pt x="45" y="31"/>
                  </a:cubicBezTo>
                  <a:cubicBezTo>
                    <a:pt x="36" y="46"/>
                    <a:pt x="36" y="62"/>
                    <a:pt x="33" y="79"/>
                  </a:cubicBezTo>
                  <a:cubicBezTo>
                    <a:pt x="32" y="95"/>
                    <a:pt x="31" y="118"/>
                    <a:pt x="24" y="133"/>
                  </a:cubicBezTo>
                  <a:cubicBezTo>
                    <a:pt x="23" y="143"/>
                    <a:pt x="23" y="154"/>
                    <a:pt x="18" y="163"/>
                  </a:cubicBezTo>
                  <a:cubicBezTo>
                    <a:pt x="17" y="170"/>
                    <a:pt x="13" y="175"/>
                    <a:pt x="9" y="181"/>
                  </a:cubicBezTo>
                  <a:cubicBezTo>
                    <a:pt x="8" y="188"/>
                    <a:pt x="0" y="194"/>
                    <a:pt x="11" y="196"/>
                  </a:cubicBezTo>
                  <a:cubicBezTo>
                    <a:pt x="16" y="200"/>
                    <a:pt x="16" y="204"/>
                    <a:pt x="23" y="205"/>
                  </a:cubicBezTo>
                  <a:cubicBezTo>
                    <a:pt x="35" y="211"/>
                    <a:pt x="18" y="204"/>
                    <a:pt x="32" y="204"/>
                  </a:cubicBezTo>
                  <a:cubicBezTo>
                    <a:pt x="36" y="204"/>
                    <a:pt x="42" y="210"/>
                    <a:pt x="47" y="211"/>
                  </a:cubicBezTo>
                  <a:cubicBezTo>
                    <a:pt x="51" y="213"/>
                    <a:pt x="56" y="214"/>
                    <a:pt x="60" y="216"/>
                  </a:cubicBezTo>
                  <a:cubicBezTo>
                    <a:pt x="77" y="215"/>
                    <a:pt x="89" y="213"/>
                    <a:pt x="104" y="210"/>
                  </a:cubicBezTo>
                  <a:cubicBezTo>
                    <a:pt x="111" y="207"/>
                    <a:pt x="110" y="201"/>
                    <a:pt x="113" y="195"/>
                  </a:cubicBezTo>
                  <a:cubicBezTo>
                    <a:pt x="116" y="200"/>
                    <a:pt x="118" y="204"/>
                    <a:pt x="123" y="207"/>
                  </a:cubicBezTo>
                  <a:cubicBezTo>
                    <a:pt x="128" y="205"/>
                    <a:pt x="132" y="202"/>
                    <a:pt x="137" y="199"/>
                  </a:cubicBezTo>
                  <a:cubicBezTo>
                    <a:pt x="139" y="189"/>
                    <a:pt x="141" y="189"/>
                    <a:pt x="141" y="178"/>
                  </a:cubicBezTo>
                  <a:cubicBezTo>
                    <a:pt x="130" y="153"/>
                    <a:pt x="123" y="133"/>
                    <a:pt x="134" y="106"/>
                  </a:cubicBezTo>
                  <a:cubicBezTo>
                    <a:pt x="135" y="98"/>
                    <a:pt x="137" y="90"/>
                    <a:pt x="140" y="82"/>
                  </a:cubicBezTo>
                  <a:cubicBezTo>
                    <a:pt x="141" y="73"/>
                    <a:pt x="143" y="64"/>
                    <a:pt x="144" y="55"/>
                  </a:cubicBezTo>
                  <a:cubicBezTo>
                    <a:pt x="143" y="44"/>
                    <a:pt x="144" y="41"/>
                    <a:pt x="138" y="33"/>
                  </a:cubicBezTo>
                  <a:cubicBezTo>
                    <a:pt x="136" y="23"/>
                    <a:pt x="126" y="21"/>
                    <a:pt x="119" y="16"/>
                  </a:cubicBezTo>
                  <a:cubicBezTo>
                    <a:pt x="117" y="12"/>
                    <a:pt x="114" y="8"/>
                    <a:pt x="113" y="3"/>
                  </a:cubicBez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7" name="Freeform 1062"/>
            <p:cNvSpPr>
              <a:spLocks/>
            </p:cNvSpPr>
            <p:nvPr/>
          </p:nvSpPr>
          <p:spPr bwMode="gray">
            <a:xfrm>
              <a:off x="8183819" y="2680236"/>
              <a:ext cx="60885" cy="57285"/>
            </a:xfrm>
            <a:custGeom>
              <a:avLst/>
              <a:gdLst>
                <a:gd name="T0" fmla="*/ 13 w 68"/>
                <a:gd name="T1" fmla="*/ 10 h 64"/>
                <a:gd name="T2" fmla="*/ 2 w 68"/>
                <a:gd name="T3" fmla="*/ 19 h 64"/>
                <a:gd name="T4" fmla="*/ 13 w 68"/>
                <a:gd name="T5" fmla="*/ 38 h 64"/>
                <a:gd name="T6" fmla="*/ 22 w 68"/>
                <a:gd name="T7" fmla="*/ 43 h 64"/>
                <a:gd name="T8" fmla="*/ 17 w 68"/>
                <a:gd name="T9" fmla="*/ 58 h 64"/>
                <a:gd name="T10" fmla="*/ 43 w 68"/>
                <a:gd name="T11" fmla="*/ 64 h 64"/>
                <a:gd name="T12" fmla="*/ 62 w 68"/>
                <a:gd name="T13" fmla="*/ 59 h 64"/>
                <a:gd name="T14" fmla="*/ 67 w 68"/>
                <a:gd name="T15" fmla="*/ 40 h 64"/>
                <a:gd name="T16" fmla="*/ 59 w 68"/>
                <a:gd name="T17" fmla="*/ 14 h 64"/>
                <a:gd name="T18" fmla="*/ 43 w 68"/>
                <a:gd name="T19" fmla="*/ 2 h 64"/>
                <a:gd name="T20" fmla="*/ 17 w 68"/>
                <a:gd name="T21" fmla="*/ 5 h 64"/>
                <a:gd name="T22" fmla="*/ 13 w 68"/>
                <a:gd name="T23" fmla="*/ 10 h 6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8"/>
                <a:gd name="T37" fmla="*/ 0 h 64"/>
                <a:gd name="T38" fmla="*/ 68 w 68"/>
                <a:gd name="T39" fmla="*/ 64 h 6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8" h="64">
                  <a:moveTo>
                    <a:pt x="13" y="10"/>
                  </a:moveTo>
                  <a:cubicBezTo>
                    <a:pt x="6" y="11"/>
                    <a:pt x="5" y="13"/>
                    <a:pt x="2" y="19"/>
                  </a:cubicBezTo>
                  <a:cubicBezTo>
                    <a:pt x="0" y="31"/>
                    <a:pt x="1" y="36"/>
                    <a:pt x="13" y="38"/>
                  </a:cubicBezTo>
                  <a:cubicBezTo>
                    <a:pt x="15" y="53"/>
                    <a:pt x="12" y="39"/>
                    <a:pt x="22" y="43"/>
                  </a:cubicBezTo>
                  <a:cubicBezTo>
                    <a:pt x="23" y="51"/>
                    <a:pt x="24" y="54"/>
                    <a:pt x="17" y="58"/>
                  </a:cubicBezTo>
                  <a:cubicBezTo>
                    <a:pt x="26" y="60"/>
                    <a:pt x="34" y="61"/>
                    <a:pt x="43" y="64"/>
                  </a:cubicBezTo>
                  <a:cubicBezTo>
                    <a:pt x="50" y="63"/>
                    <a:pt x="56" y="62"/>
                    <a:pt x="62" y="59"/>
                  </a:cubicBezTo>
                  <a:cubicBezTo>
                    <a:pt x="63" y="52"/>
                    <a:pt x="64" y="46"/>
                    <a:pt x="67" y="40"/>
                  </a:cubicBezTo>
                  <a:cubicBezTo>
                    <a:pt x="66" y="28"/>
                    <a:pt x="68" y="20"/>
                    <a:pt x="59" y="14"/>
                  </a:cubicBezTo>
                  <a:cubicBezTo>
                    <a:pt x="55" y="8"/>
                    <a:pt x="49" y="5"/>
                    <a:pt x="43" y="2"/>
                  </a:cubicBezTo>
                  <a:cubicBezTo>
                    <a:pt x="34" y="3"/>
                    <a:pt x="24" y="0"/>
                    <a:pt x="17" y="5"/>
                  </a:cubicBezTo>
                  <a:cubicBezTo>
                    <a:pt x="9" y="10"/>
                    <a:pt x="17" y="10"/>
                    <a:pt x="13" y="10"/>
                  </a:cubicBezTo>
                  <a:close/>
                </a:path>
              </a:pathLst>
            </a:custGeom>
            <a:solidFill>
              <a:srgbClr val="AC5C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8" name="Freeform 1063"/>
            <p:cNvSpPr>
              <a:spLocks/>
            </p:cNvSpPr>
            <p:nvPr/>
          </p:nvSpPr>
          <p:spPr bwMode="gray">
            <a:xfrm>
              <a:off x="8148004" y="2745577"/>
              <a:ext cx="35815" cy="34908"/>
            </a:xfrm>
            <a:custGeom>
              <a:avLst/>
              <a:gdLst>
                <a:gd name="T0" fmla="*/ 40 w 40"/>
                <a:gd name="T1" fmla="*/ 18 h 39"/>
                <a:gd name="T2" fmla="*/ 33 w 40"/>
                <a:gd name="T3" fmla="*/ 0 h 39"/>
                <a:gd name="T4" fmla="*/ 28 w 40"/>
                <a:gd name="T5" fmla="*/ 15 h 39"/>
                <a:gd name="T6" fmla="*/ 15 w 40"/>
                <a:gd name="T7" fmla="*/ 9 h 39"/>
                <a:gd name="T8" fmla="*/ 0 w 40"/>
                <a:gd name="T9" fmla="*/ 12 h 39"/>
                <a:gd name="T10" fmla="*/ 25 w 40"/>
                <a:gd name="T11" fmla="*/ 39 h 39"/>
                <a:gd name="T12" fmla="*/ 33 w 40"/>
                <a:gd name="T13" fmla="*/ 25 h 39"/>
                <a:gd name="T14" fmla="*/ 40 w 40"/>
                <a:gd name="T15" fmla="*/ 18 h 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0"/>
                <a:gd name="T25" fmla="*/ 0 h 39"/>
                <a:gd name="T26" fmla="*/ 40 w 40"/>
                <a:gd name="T27" fmla="*/ 39 h 3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0" h="39">
                  <a:moveTo>
                    <a:pt x="40" y="18"/>
                  </a:moveTo>
                  <a:cubicBezTo>
                    <a:pt x="39" y="12"/>
                    <a:pt x="37" y="5"/>
                    <a:pt x="33" y="0"/>
                  </a:cubicBezTo>
                  <a:cubicBezTo>
                    <a:pt x="25" y="5"/>
                    <a:pt x="31" y="7"/>
                    <a:pt x="28" y="15"/>
                  </a:cubicBezTo>
                  <a:cubicBezTo>
                    <a:pt x="23" y="13"/>
                    <a:pt x="19" y="12"/>
                    <a:pt x="15" y="9"/>
                  </a:cubicBezTo>
                  <a:cubicBezTo>
                    <a:pt x="10" y="0"/>
                    <a:pt x="2" y="2"/>
                    <a:pt x="0" y="12"/>
                  </a:cubicBezTo>
                  <a:cubicBezTo>
                    <a:pt x="3" y="28"/>
                    <a:pt x="12" y="30"/>
                    <a:pt x="25" y="39"/>
                  </a:cubicBezTo>
                  <a:cubicBezTo>
                    <a:pt x="29" y="32"/>
                    <a:pt x="27" y="31"/>
                    <a:pt x="33" y="25"/>
                  </a:cubicBezTo>
                  <a:cubicBezTo>
                    <a:pt x="35" y="24"/>
                    <a:pt x="36" y="21"/>
                    <a:pt x="40" y="18"/>
                  </a:cubicBezTo>
                  <a:close/>
                </a:path>
              </a:pathLst>
            </a:custGeom>
            <a:solidFill>
              <a:srgbClr val="CEA7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99" name="Freeform 1064"/>
            <p:cNvSpPr>
              <a:spLocks/>
            </p:cNvSpPr>
            <p:nvPr/>
          </p:nvSpPr>
          <p:spPr bwMode="gray">
            <a:xfrm>
              <a:off x="8134574" y="2907586"/>
              <a:ext cx="25070" cy="45649"/>
            </a:xfrm>
            <a:custGeom>
              <a:avLst/>
              <a:gdLst>
                <a:gd name="T0" fmla="*/ 13 w 28"/>
                <a:gd name="T1" fmla="*/ 0 h 51"/>
                <a:gd name="T2" fmla="*/ 1 w 28"/>
                <a:gd name="T3" fmla="*/ 17 h 51"/>
                <a:gd name="T4" fmla="*/ 3 w 28"/>
                <a:gd name="T5" fmla="*/ 38 h 51"/>
                <a:gd name="T6" fmla="*/ 12 w 28"/>
                <a:gd name="T7" fmla="*/ 51 h 51"/>
                <a:gd name="T8" fmla="*/ 22 w 28"/>
                <a:gd name="T9" fmla="*/ 39 h 51"/>
                <a:gd name="T10" fmla="*/ 28 w 28"/>
                <a:gd name="T11" fmla="*/ 15 h 51"/>
                <a:gd name="T12" fmla="*/ 15 w 28"/>
                <a:gd name="T13" fmla="*/ 8 h 51"/>
                <a:gd name="T14" fmla="*/ 13 w 28"/>
                <a:gd name="T15" fmla="*/ 0 h 5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8"/>
                <a:gd name="T25" fmla="*/ 0 h 51"/>
                <a:gd name="T26" fmla="*/ 28 w 28"/>
                <a:gd name="T27" fmla="*/ 51 h 5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8" h="51">
                  <a:moveTo>
                    <a:pt x="13" y="0"/>
                  </a:moveTo>
                  <a:cubicBezTo>
                    <a:pt x="9" y="7"/>
                    <a:pt x="4" y="10"/>
                    <a:pt x="1" y="17"/>
                  </a:cubicBezTo>
                  <a:cubicBezTo>
                    <a:pt x="0" y="25"/>
                    <a:pt x="0" y="31"/>
                    <a:pt x="3" y="38"/>
                  </a:cubicBezTo>
                  <a:cubicBezTo>
                    <a:pt x="4" y="46"/>
                    <a:pt x="5" y="47"/>
                    <a:pt x="12" y="51"/>
                  </a:cubicBezTo>
                  <a:cubicBezTo>
                    <a:pt x="17" y="47"/>
                    <a:pt x="19" y="44"/>
                    <a:pt x="22" y="39"/>
                  </a:cubicBezTo>
                  <a:cubicBezTo>
                    <a:pt x="23" y="29"/>
                    <a:pt x="27" y="24"/>
                    <a:pt x="28" y="15"/>
                  </a:cubicBezTo>
                  <a:cubicBezTo>
                    <a:pt x="24" y="12"/>
                    <a:pt x="19" y="11"/>
                    <a:pt x="15" y="8"/>
                  </a:cubicBezTo>
                  <a:cubicBezTo>
                    <a:pt x="13" y="2"/>
                    <a:pt x="13" y="5"/>
                    <a:pt x="13" y="0"/>
                  </a:cubicBezTo>
                  <a:close/>
                </a:path>
              </a:pathLst>
            </a:custGeom>
            <a:solidFill>
              <a:srgbClr val="CEA7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00" name="Freeform 1065"/>
            <p:cNvSpPr>
              <a:spLocks/>
            </p:cNvSpPr>
            <p:nvPr/>
          </p:nvSpPr>
          <p:spPr bwMode="gray">
            <a:xfrm>
              <a:off x="8200831" y="2741997"/>
              <a:ext cx="41187" cy="16111"/>
            </a:xfrm>
            <a:custGeom>
              <a:avLst/>
              <a:gdLst>
                <a:gd name="T0" fmla="*/ 46 w 46"/>
                <a:gd name="T1" fmla="*/ 5 h 18"/>
                <a:gd name="T2" fmla="*/ 14 w 46"/>
                <a:gd name="T3" fmla="*/ 11 h 18"/>
                <a:gd name="T4" fmla="*/ 25 w 46"/>
                <a:gd name="T5" fmla="*/ 5 h 18"/>
                <a:gd name="T6" fmla="*/ 46 w 46"/>
                <a:gd name="T7" fmla="*/ 5 h 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"/>
                <a:gd name="T13" fmla="*/ 0 h 18"/>
                <a:gd name="T14" fmla="*/ 46 w 46"/>
                <a:gd name="T15" fmla="*/ 18 h 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" h="18">
                  <a:moveTo>
                    <a:pt x="46" y="5"/>
                  </a:moveTo>
                  <a:cubicBezTo>
                    <a:pt x="34" y="6"/>
                    <a:pt x="25" y="9"/>
                    <a:pt x="14" y="11"/>
                  </a:cubicBezTo>
                  <a:cubicBezTo>
                    <a:pt x="0" y="18"/>
                    <a:pt x="15" y="7"/>
                    <a:pt x="25" y="5"/>
                  </a:cubicBezTo>
                  <a:cubicBezTo>
                    <a:pt x="34" y="0"/>
                    <a:pt x="36" y="5"/>
                    <a:pt x="46" y="5"/>
                  </a:cubicBezTo>
                  <a:close/>
                </a:path>
              </a:pathLst>
            </a:custGeom>
            <a:solidFill>
              <a:srgbClr val="C050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01" name="Freeform 1066"/>
            <p:cNvSpPr>
              <a:spLocks/>
            </p:cNvSpPr>
            <p:nvPr/>
          </p:nvSpPr>
          <p:spPr bwMode="gray">
            <a:xfrm>
              <a:off x="8165912" y="2770639"/>
              <a:ext cx="42082" cy="151268"/>
            </a:xfrm>
            <a:custGeom>
              <a:avLst/>
              <a:gdLst>
                <a:gd name="T0" fmla="*/ 19 w 47"/>
                <a:gd name="T1" fmla="*/ 0 h 169"/>
                <a:gd name="T2" fmla="*/ 35 w 47"/>
                <a:gd name="T3" fmla="*/ 6 h 169"/>
                <a:gd name="T4" fmla="*/ 43 w 47"/>
                <a:gd name="T5" fmla="*/ 20 h 169"/>
                <a:gd name="T6" fmla="*/ 41 w 47"/>
                <a:gd name="T7" fmla="*/ 41 h 169"/>
                <a:gd name="T8" fmla="*/ 32 w 47"/>
                <a:gd name="T9" fmla="*/ 92 h 169"/>
                <a:gd name="T10" fmla="*/ 26 w 47"/>
                <a:gd name="T11" fmla="*/ 107 h 169"/>
                <a:gd name="T12" fmla="*/ 17 w 47"/>
                <a:gd name="T13" fmla="*/ 137 h 169"/>
                <a:gd name="T14" fmla="*/ 8 w 47"/>
                <a:gd name="T15" fmla="*/ 156 h 169"/>
                <a:gd name="T16" fmla="*/ 8 w 47"/>
                <a:gd name="T17" fmla="*/ 161 h 169"/>
                <a:gd name="T18" fmla="*/ 22 w 47"/>
                <a:gd name="T19" fmla="*/ 137 h 169"/>
                <a:gd name="T20" fmla="*/ 28 w 47"/>
                <a:gd name="T21" fmla="*/ 117 h 169"/>
                <a:gd name="T22" fmla="*/ 34 w 47"/>
                <a:gd name="T23" fmla="*/ 102 h 169"/>
                <a:gd name="T24" fmla="*/ 40 w 47"/>
                <a:gd name="T25" fmla="*/ 75 h 169"/>
                <a:gd name="T26" fmla="*/ 47 w 47"/>
                <a:gd name="T27" fmla="*/ 30 h 169"/>
                <a:gd name="T28" fmla="*/ 41 w 47"/>
                <a:gd name="T29" fmla="*/ 14 h 169"/>
                <a:gd name="T30" fmla="*/ 19 w 47"/>
                <a:gd name="T31" fmla="*/ 0 h 16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7"/>
                <a:gd name="T49" fmla="*/ 0 h 169"/>
                <a:gd name="T50" fmla="*/ 47 w 47"/>
                <a:gd name="T51" fmla="*/ 169 h 16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7" h="169">
                  <a:moveTo>
                    <a:pt x="19" y="0"/>
                  </a:moveTo>
                  <a:cubicBezTo>
                    <a:pt x="25" y="2"/>
                    <a:pt x="30" y="2"/>
                    <a:pt x="35" y="6"/>
                  </a:cubicBezTo>
                  <a:cubicBezTo>
                    <a:pt x="38" y="11"/>
                    <a:pt x="40" y="15"/>
                    <a:pt x="43" y="20"/>
                  </a:cubicBezTo>
                  <a:cubicBezTo>
                    <a:pt x="44" y="28"/>
                    <a:pt x="44" y="34"/>
                    <a:pt x="41" y="41"/>
                  </a:cubicBezTo>
                  <a:cubicBezTo>
                    <a:pt x="39" y="57"/>
                    <a:pt x="38" y="77"/>
                    <a:pt x="32" y="92"/>
                  </a:cubicBezTo>
                  <a:cubicBezTo>
                    <a:pt x="31" y="98"/>
                    <a:pt x="28" y="101"/>
                    <a:pt x="26" y="107"/>
                  </a:cubicBezTo>
                  <a:cubicBezTo>
                    <a:pt x="24" y="118"/>
                    <a:pt x="23" y="128"/>
                    <a:pt x="17" y="137"/>
                  </a:cubicBezTo>
                  <a:cubicBezTo>
                    <a:pt x="16" y="145"/>
                    <a:pt x="13" y="150"/>
                    <a:pt x="8" y="156"/>
                  </a:cubicBezTo>
                  <a:cubicBezTo>
                    <a:pt x="7" y="161"/>
                    <a:pt x="0" y="169"/>
                    <a:pt x="8" y="161"/>
                  </a:cubicBezTo>
                  <a:cubicBezTo>
                    <a:pt x="11" y="153"/>
                    <a:pt x="17" y="144"/>
                    <a:pt x="22" y="137"/>
                  </a:cubicBezTo>
                  <a:cubicBezTo>
                    <a:pt x="23" y="130"/>
                    <a:pt x="25" y="123"/>
                    <a:pt x="28" y="117"/>
                  </a:cubicBezTo>
                  <a:cubicBezTo>
                    <a:pt x="29" y="111"/>
                    <a:pt x="32" y="108"/>
                    <a:pt x="34" y="102"/>
                  </a:cubicBezTo>
                  <a:cubicBezTo>
                    <a:pt x="35" y="93"/>
                    <a:pt x="37" y="83"/>
                    <a:pt x="40" y="75"/>
                  </a:cubicBezTo>
                  <a:cubicBezTo>
                    <a:pt x="42" y="60"/>
                    <a:pt x="45" y="45"/>
                    <a:pt x="47" y="30"/>
                  </a:cubicBezTo>
                  <a:cubicBezTo>
                    <a:pt x="46" y="23"/>
                    <a:pt x="45" y="19"/>
                    <a:pt x="41" y="14"/>
                  </a:cubicBezTo>
                  <a:cubicBezTo>
                    <a:pt x="39" y="2"/>
                    <a:pt x="29" y="3"/>
                    <a:pt x="19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02" name="Freeform 1067"/>
            <p:cNvSpPr>
              <a:spLocks/>
            </p:cNvSpPr>
            <p:nvPr/>
          </p:nvSpPr>
          <p:spPr bwMode="gray">
            <a:xfrm>
              <a:off x="8167703" y="2898636"/>
              <a:ext cx="98491" cy="27747"/>
            </a:xfrm>
            <a:custGeom>
              <a:avLst/>
              <a:gdLst>
                <a:gd name="T0" fmla="*/ 8 w 110"/>
                <a:gd name="T1" fmla="*/ 18 h 31"/>
                <a:gd name="T2" fmla="*/ 20 w 110"/>
                <a:gd name="T3" fmla="*/ 7 h 31"/>
                <a:gd name="T4" fmla="*/ 30 w 110"/>
                <a:gd name="T5" fmla="*/ 24 h 31"/>
                <a:gd name="T6" fmla="*/ 75 w 110"/>
                <a:gd name="T7" fmla="*/ 18 h 31"/>
                <a:gd name="T8" fmla="*/ 95 w 110"/>
                <a:gd name="T9" fmla="*/ 12 h 31"/>
                <a:gd name="T10" fmla="*/ 107 w 110"/>
                <a:gd name="T11" fmla="*/ 0 h 31"/>
                <a:gd name="T12" fmla="*/ 102 w 110"/>
                <a:gd name="T13" fmla="*/ 9 h 31"/>
                <a:gd name="T14" fmla="*/ 78 w 110"/>
                <a:gd name="T15" fmla="*/ 22 h 31"/>
                <a:gd name="T16" fmla="*/ 50 w 110"/>
                <a:gd name="T17" fmla="*/ 28 h 31"/>
                <a:gd name="T18" fmla="*/ 33 w 110"/>
                <a:gd name="T19" fmla="*/ 31 h 31"/>
                <a:gd name="T20" fmla="*/ 21 w 110"/>
                <a:gd name="T21" fmla="*/ 21 h 31"/>
                <a:gd name="T22" fmla="*/ 6 w 110"/>
                <a:gd name="T23" fmla="*/ 27 h 31"/>
                <a:gd name="T24" fmla="*/ 8 w 110"/>
                <a:gd name="T25" fmla="*/ 18 h 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10"/>
                <a:gd name="T40" fmla="*/ 0 h 31"/>
                <a:gd name="T41" fmla="*/ 110 w 110"/>
                <a:gd name="T42" fmla="*/ 31 h 3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10" h="31">
                  <a:moveTo>
                    <a:pt x="8" y="18"/>
                  </a:moveTo>
                  <a:cubicBezTo>
                    <a:pt x="13" y="14"/>
                    <a:pt x="15" y="10"/>
                    <a:pt x="20" y="7"/>
                  </a:cubicBezTo>
                  <a:cubicBezTo>
                    <a:pt x="24" y="14"/>
                    <a:pt x="23" y="20"/>
                    <a:pt x="30" y="24"/>
                  </a:cubicBezTo>
                  <a:cubicBezTo>
                    <a:pt x="45" y="22"/>
                    <a:pt x="60" y="20"/>
                    <a:pt x="75" y="18"/>
                  </a:cubicBezTo>
                  <a:cubicBezTo>
                    <a:pt x="81" y="15"/>
                    <a:pt x="88" y="13"/>
                    <a:pt x="95" y="12"/>
                  </a:cubicBezTo>
                  <a:cubicBezTo>
                    <a:pt x="97" y="10"/>
                    <a:pt x="106" y="0"/>
                    <a:pt x="107" y="0"/>
                  </a:cubicBezTo>
                  <a:cubicBezTo>
                    <a:pt x="110" y="0"/>
                    <a:pt x="104" y="6"/>
                    <a:pt x="102" y="9"/>
                  </a:cubicBezTo>
                  <a:cubicBezTo>
                    <a:pt x="96" y="16"/>
                    <a:pt x="87" y="21"/>
                    <a:pt x="78" y="22"/>
                  </a:cubicBezTo>
                  <a:cubicBezTo>
                    <a:pt x="69" y="26"/>
                    <a:pt x="59" y="26"/>
                    <a:pt x="50" y="28"/>
                  </a:cubicBezTo>
                  <a:cubicBezTo>
                    <a:pt x="44" y="29"/>
                    <a:pt x="33" y="31"/>
                    <a:pt x="33" y="31"/>
                  </a:cubicBezTo>
                  <a:cubicBezTo>
                    <a:pt x="21" y="30"/>
                    <a:pt x="25" y="30"/>
                    <a:pt x="21" y="21"/>
                  </a:cubicBezTo>
                  <a:cubicBezTo>
                    <a:pt x="19" y="12"/>
                    <a:pt x="12" y="23"/>
                    <a:pt x="6" y="27"/>
                  </a:cubicBezTo>
                  <a:cubicBezTo>
                    <a:pt x="0" y="22"/>
                    <a:pt x="1" y="25"/>
                    <a:pt x="8" y="18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03" name="Freeform 1068"/>
            <p:cNvSpPr>
              <a:spLocks/>
            </p:cNvSpPr>
            <p:nvPr/>
          </p:nvSpPr>
          <p:spPr bwMode="gray">
            <a:xfrm>
              <a:off x="8212471" y="2923698"/>
              <a:ext cx="47455" cy="98459"/>
            </a:xfrm>
            <a:custGeom>
              <a:avLst/>
              <a:gdLst>
                <a:gd name="T0" fmla="*/ 28 w 53"/>
                <a:gd name="T1" fmla="*/ 9 h 110"/>
                <a:gd name="T2" fmla="*/ 42 w 53"/>
                <a:gd name="T3" fmla="*/ 11 h 110"/>
                <a:gd name="T4" fmla="*/ 45 w 53"/>
                <a:gd name="T5" fmla="*/ 12 h 110"/>
                <a:gd name="T6" fmla="*/ 31 w 53"/>
                <a:gd name="T7" fmla="*/ 21 h 110"/>
                <a:gd name="T8" fmla="*/ 21 w 53"/>
                <a:gd name="T9" fmla="*/ 24 h 110"/>
                <a:gd name="T10" fmla="*/ 9 w 53"/>
                <a:gd name="T11" fmla="*/ 71 h 110"/>
                <a:gd name="T12" fmla="*/ 7 w 53"/>
                <a:gd name="T13" fmla="*/ 110 h 110"/>
                <a:gd name="T14" fmla="*/ 3 w 53"/>
                <a:gd name="T15" fmla="*/ 77 h 110"/>
                <a:gd name="T16" fmla="*/ 0 w 53"/>
                <a:gd name="T17" fmla="*/ 86 h 110"/>
                <a:gd name="T18" fmla="*/ 6 w 53"/>
                <a:gd name="T19" fmla="*/ 69 h 110"/>
                <a:gd name="T20" fmla="*/ 12 w 53"/>
                <a:gd name="T21" fmla="*/ 36 h 110"/>
                <a:gd name="T22" fmla="*/ 21 w 53"/>
                <a:gd name="T23" fmla="*/ 26 h 110"/>
                <a:gd name="T24" fmla="*/ 9 w 53"/>
                <a:gd name="T25" fmla="*/ 29 h 110"/>
                <a:gd name="T26" fmla="*/ 4 w 53"/>
                <a:gd name="T27" fmla="*/ 26 h 110"/>
                <a:gd name="T28" fmla="*/ 21 w 53"/>
                <a:gd name="T29" fmla="*/ 20 h 110"/>
                <a:gd name="T30" fmla="*/ 28 w 53"/>
                <a:gd name="T31" fmla="*/ 9 h 11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3"/>
                <a:gd name="T49" fmla="*/ 0 h 110"/>
                <a:gd name="T50" fmla="*/ 53 w 53"/>
                <a:gd name="T51" fmla="*/ 110 h 11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3" h="110">
                  <a:moveTo>
                    <a:pt x="28" y="9"/>
                  </a:moveTo>
                  <a:cubicBezTo>
                    <a:pt x="24" y="32"/>
                    <a:pt x="26" y="14"/>
                    <a:pt x="42" y="11"/>
                  </a:cubicBezTo>
                  <a:cubicBezTo>
                    <a:pt x="48" y="0"/>
                    <a:pt x="53" y="5"/>
                    <a:pt x="45" y="12"/>
                  </a:cubicBezTo>
                  <a:cubicBezTo>
                    <a:pt x="41" y="15"/>
                    <a:pt x="35" y="18"/>
                    <a:pt x="31" y="21"/>
                  </a:cubicBezTo>
                  <a:cubicBezTo>
                    <a:pt x="28" y="26"/>
                    <a:pt x="25" y="19"/>
                    <a:pt x="21" y="24"/>
                  </a:cubicBezTo>
                  <a:cubicBezTo>
                    <a:pt x="19" y="36"/>
                    <a:pt x="14" y="59"/>
                    <a:pt x="9" y="71"/>
                  </a:cubicBezTo>
                  <a:cubicBezTo>
                    <a:pt x="7" y="83"/>
                    <a:pt x="9" y="98"/>
                    <a:pt x="7" y="110"/>
                  </a:cubicBezTo>
                  <a:cubicBezTo>
                    <a:pt x="5" y="99"/>
                    <a:pt x="4" y="88"/>
                    <a:pt x="3" y="77"/>
                  </a:cubicBezTo>
                  <a:cubicBezTo>
                    <a:pt x="2" y="80"/>
                    <a:pt x="0" y="89"/>
                    <a:pt x="0" y="86"/>
                  </a:cubicBezTo>
                  <a:cubicBezTo>
                    <a:pt x="0" y="80"/>
                    <a:pt x="3" y="74"/>
                    <a:pt x="6" y="69"/>
                  </a:cubicBezTo>
                  <a:cubicBezTo>
                    <a:pt x="7" y="62"/>
                    <a:pt x="10" y="43"/>
                    <a:pt x="12" y="36"/>
                  </a:cubicBezTo>
                  <a:cubicBezTo>
                    <a:pt x="13" y="27"/>
                    <a:pt x="18" y="34"/>
                    <a:pt x="21" y="26"/>
                  </a:cubicBezTo>
                  <a:cubicBezTo>
                    <a:pt x="13" y="24"/>
                    <a:pt x="18" y="30"/>
                    <a:pt x="9" y="29"/>
                  </a:cubicBezTo>
                  <a:cubicBezTo>
                    <a:pt x="7" y="28"/>
                    <a:pt x="2" y="27"/>
                    <a:pt x="4" y="26"/>
                  </a:cubicBezTo>
                  <a:cubicBezTo>
                    <a:pt x="9" y="24"/>
                    <a:pt x="6" y="26"/>
                    <a:pt x="21" y="20"/>
                  </a:cubicBezTo>
                  <a:cubicBezTo>
                    <a:pt x="28" y="11"/>
                    <a:pt x="24" y="20"/>
                    <a:pt x="28" y="9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04" name="Freeform 1069"/>
            <p:cNvSpPr>
              <a:spLocks/>
            </p:cNvSpPr>
            <p:nvPr/>
          </p:nvSpPr>
          <p:spPr bwMode="gray">
            <a:xfrm>
              <a:off x="8174866" y="2909376"/>
              <a:ext cx="8058" cy="41174"/>
            </a:xfrm>
            <a:custGeom>
              <a:avLst/>
              <a:gdLst>
                <a:gd name="T0" fmla="*/ 7 w 9"/>
                <a:gd name="T1" fmla="*/ 7 h 46"/>
                <a:gd name="T2" fmla="*/ 0 w 9"/>
                <a:gd name="T3" fmla="*/ 24 h 46"/>
                <a:gd name="T4" fmla="*/ 1 w 9"/>
                <a:gd name="T5" fmla="*/ 42 h 46"/>
                <a:gd name="T6" fmla="*/ 3 w 9"/>
                <a:gd name="T7" fmla="*/ 46 h 46"/>
                <a:gd name="T8" fmla="*/ 9 w 9"/>
                <a:gd name="T9" fmla="*/ 15 h 46"/>
                <a:gd name="T10" fmla="*/ 7 w 9"/>
                <a:gd name="T11" fmla="*/ 7 h 4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"/>
                <a:gd name="T19" fmla="*/ 0 h 46"/>
                <a:gd name="T20" fmla="*/ 9 w 9"/>
                <a:gd name="T21" fmla="*/ 46 h 4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" h="46">
                  <a:moveTo>
                    <a:pt x="7" y="7"/>
                  </a:moveTo>
                  <a:cubicBezTo>
                    <a:pt x="4" y="13"/>
                    <a:pt x="1" y="17"/>
                    <a:pt x="0" y="24"/>
                  </a:cubicBezTo>
                  <a:cubicBezTo>
                    <a:pt x="0" y="30"/>
                    <a:pt x="0" y="36"/>
                    <a:pt x="1" y="42"/>
                  </a:cubicBezTo>
                  <a:cubicBezTo>
                    <a:pt x="1" y="43"/>
                    <a:pt x="3" y="46"/>
                    <a:pt x="3" y="46"/>
                  </a:cubicBezTo>
                  <a:cubicBezTo>
                    <a:pt x="4" y="36"/>
                    <a:pt x="6" y="25"/>
                    <a:pt x="9" y="15"/>
                  </a:cubicBezTo>
                  <a:cubicBezTo>
                    <a:pt x="7" y="3"/>
                    <a:pt x="7" y="0"/>
                    <a:pt x="7" y="7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205" name="Freeform 1070"/>
            <p:cNvSpPr>
              <a:spLocks/>
            </p:cNvSpPr>
            <p:nvPr/>
          </p:nvSpPr>
          <p:spPr bwMode="gray">
            <a:xfrm>
              <a:off x="8142632" y="2907586"/>
              <a:ext cx="18803" cy="17007"/>
            </a:xfrm>
            <a:custGeom>
              <a:avLst/>
              <a:gdLst>
                <a:gd name="T0" fmla="*/ 4 w 21"/>
                <a:gd name="T1" fmla="*/ 0 h 19"/>
                <a:gd name="T2" fmla="*/ 21 w 21"/>
                <a:gd name="T3" fmla="*/ 11 h 19"/>
                <a:gd name="T4" fmla="*/ 0 w 21"/>
                <a:gd name="T5" fmla="*/ 6 h 19"/>
                <a:gd name="T6" fmla="*/ 4 w 21"/>
                <a:gd name="T7" fmla="*/ 0 h 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"/>
                <a:gd name="T13" fmla="*/ 0 h 19"/>
                <a:gd name="T14" fmla="*/ 21 w 21"/>
                <a:gd name="T15" fmla="*/ 19 h 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" h="19">
                  <a:moveTo>
                    <a:pt x="4" y="0"/>
                  </a:moveTo>
                  <a:cubicBezTo>
                    <a:pt x="7" y="7"/>
                    <a:pt x="14" y="7"/>
                    <a:pt x="21" y="11"/>
                  </a:cubicBezTo>
                  <a:cubicBezTo>
                    <a:pt x="17" y="19"/>
                    <a:pt x="6" y="10"/>
                    <a:pt x="0" y="6"/>
                  </a:cubicBezTo>
                  <a:cubicBezTo>
                    <a:pt x="3" y="1"/>
                    <a:pt x="2" y="3"/>
                    <a:pt x="4" y="0"/>
                  </a:cubicBez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pic>
        <p:nvPicPr>
          <p:cNvPr id="211" name="Picture 968" descr="BD07153_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707176" y="1693254"/>
            <a:ext cx="459460" cy="501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12" name="组合 48"/>
          <p:cNvGrpSpPr>
            <a:grpSpLocks/>
          </p:cNvGrpSpPr>
          <p:nvPr/>
        </p:nvGrpSpPr>
        <p:grpSpPr bwMode="auto">
          <a:xfrm>
            <a:off x="5876910" y="1317175"/>
            <a:ext cx="1347449" cy="950293"/>
            <a:chOff x="3816192" y="1124343"/>
            <a:chExt cx="1878013" cy="1620630"/>
          </a:xfrm>
        </p:grpSpPr>
        <p:pic>
          <p:nvPicPr>
            <p:cNvPr id="213" name="图片 288" descr="jianzhu3_0019 [Converted].png"/>
            <p:cNvPicPr>
              <a:picLocks noChangeAspect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3816192" y="1124343"/>
              <a:ext cx="1878013" cy="1292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4" name="Text Box 13"/>
            <p:cNvSpPr txBox="1">
              <a:spLocks noChangeArrowheads="1"/>
            </p:cNvSpPr>
            <p:nvPr/>
          </p:nvSpPr>
          <p:spPr bwMode="auto">
            <a:xfrm>
              <a:off x="4097283" y="2146608"/>
              <a:ext cx="1388493" cy="5983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    总 部</a:t>
              </a:r>
            </a:p>
          </p:txBody>
        </p:sp>
      </p:grpSp>
      <p:pic>
        <p:nvPicPr>
          <p:cNvPr id="215" name="图片 289" descr="chengshifengjing3_0075 [Converted].png"/>
          <p:cNvPicPr>
            <a:picLocks noChangeAspect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624688" y="2149687"/>
            <a:ext cx="647787" cy="39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6" name="Picture 13" descr="\\192.168.2.112\设计资源\PNG图库\PNG图标\行业系统类\工程128\105_design_team_256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82321" y="1194344"/>
            <a:ext cx="566737" cy="542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7" name="Picture 81" descr="20元件3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62341" y="2286273"/>
            <a:ext cx="1062850" cy="503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18" name="Group 25"/>
          <p:cNvGrpSpPr>
            <a:grpSpLocks/>
          </p:cNvGrpSpPr>
          <p:nvPr/>
        </p:nvGrpSpPr>
        <p:grpSpPr bwMode="auto">
          <a:xfrm>
            <a:off x="7297447" y="1182197"/>
            <a:ext cx="431800" cy="360362"/>
            <a:chOff x="0" y="0"/>
            <a:chExt cx="1220" cy="707"/>
          </a:xfrm>
        </p:grpSpPr>
        <p:grpSp>
          <p:nvGrpSpPr>
            <p:cNvPr id="219" name="Group 26"/>
            <p:cNvGrpSpPr>
              <a:grpSpLocks/>
            </p:cNvGrpSpPr>
            <p:nvPr/>
          </p:nvGrpSpPr>
          <p:grpSpPr bwMode="auto">
            <a:xfrm>
              <a:off x="498" y="109"/>
              <a:ext cx="686" cy="460"/>
              <a:chOff x="0" y="0"/>
              <a:chExt cx="686" cy="460"/>
            </a:xfrm>
          </p:grpSpPr>
          <p:sp>
            <p:nvSpPr>
              <p:cNvPr id="298" name="Freeform 286"/>
              <p:cNvSpPr>
                <a:spLocks/>
              </p:cNvSpPr>
              <p:nvPr/>
            </p:nvSpPr>
            <p:spPr bwMode="auto">
              <a:xfrm>
                <a:off x="0" y="351"/>
                <a:ext cx="67" cy="34"/>
              </a:xfrm>
              <a:custGeom>
                <a:avLst/>
                <a:gdLst>
                  <a:gd name="T0" fmla="*/ 0 w 268"/>
                  <a:gd name="T1" fmla="*/ 0 h 170"/>
                  <a:gd name="T2" fmla="*/ 268 w 268"/>
                  <a:gd name="T3" fmla="*/ 170 h 170"/>
                </a:gdLst>
                <a:ahLst/>
                <a:cxnLst>
                  <a:cxn ang="0">
                    <a:pos x="263" y="0"/>
                  </a:cxn>
                  <a:cxn ang="0">
                    <a:pos x="202" y="0"/>
                  </a:cxn>
                  <a:cxn ang="0">
                    <a:pos x="167" y="4"/>
                  </a:cxn>
                  <a:cxn ang="0">
                    <a:pos x="134" y="10"/>
                  </a:cxn>
                  <a:cxn ang="0">
                    <a:pos x="94" y="18"/>
                  </a:cxn>
                  <a:cxn ang="0">
                    <a:pos x="62" y="27"/>
                  </a:cxn>
                  <a:cxn ang="0">
                    <a:pos x="41" y="35"/>
                  </a:cxn>
                  <a:cxn ang="0">
                    <a:pos x="26" y="44"/>
                  </a:cxn>
                  <a:cxn ang="0">
                    <a:pos x="14" y="53"/>
                  </a:cxn>
                  <a:cxn ang="0">
                    <a:pos x="6" y="65"/>
                  </a:cxn>
                  <a:cxn ang="0">
                    <a:pos x="0" y="77"/>
                  </a:cxn>
                  <a:cxn ang="0">
                    <a:pos x="1" y="91"/>
                  </a:cxn>
                  <a:cxn ang="0">
                    <a:pos x="9" y="102"/>
                  </a:cxn>
                  <a:cxn ang="0">
                    <a:pos x="18" y="109"/>
                  </a:cxn>
                  <a:cxn ang="0">
                    <a:pos x="38" y="112"/>
                  </a:cxn>
                  <a:cxn ang="0">
                    <a:pos x="60" y="112"/>
                  </a:cxn>
                  <a:cxn ang="0">
                    <a:pos x="83" y="110"/>
                  </a:cxn>
                  <a:cxn ang="0">
                    <a:pos x="113" y="107"/>
                  </a:cxn>
                  <a:cxn ang="0">
                    <a:pos x="142" y="109"/>
                  </a:cxn>
                  <a:cxn ang="0">
                    <a:pos x="162" y="112"/>
                  </a:cxn>
                  <a:cxn ang="0">
                    <a:pos x="183" y="118"/>
                  </a:cxn>
                  <a:cxn ang="0">
                    <a:pos x="205" y="128"/>
                  </a:cxn>
                  <a:cxn ang="0">
                    <a:pos x="268" y="170"/>
                  </a:cxn>
                  <a:cxn ang="0">
                    <a:pos x="265" y="170"/>
                  </a:cxn>
                  <a:cxn ang="0">
                    <a:pos x="266" y="167"/>
                  </a:cxn>
                </a:cxnLst>
                <a:rect l="T0" t="T1" r="T2" b="T3"/>
                <a:pathLst>
                  <a:path w="268" h="170">
                    <a:moveTo>
                      <a:pt x="263" y="0"/>
                    </a:moveTo>
                    <a:lnTo>
                      <a:pt x="202" y="0"/>
                    </a:lnTo>
                    <a:lnTo>
                      <a:pt x="167" y="4"/>
                    </a:lnTo>
                    <a:lnTo>
                      <a:pt x="134" y="10"/>
                    </a:lnTo>
                    <a:lnTo>
                      <a:pt x="94" y="18"/>
                    </a:lnTo>
                    <a:lnTo>
                      <a:pt x="62" y="27"/>
                    </a:lnTo>
                    <a:lnTo>
                      <a:pt x="41" y="35"/>
                    </a:lnTo>
                    <a:lnTo>
                      <a:pt x="26" y="44"/>
                    </a:lnTo>
                    <a:lnTo>
                      <a:pt x="14" y="53"/>
                    </a:lnTo>
                    <a:lnTo>
                      <a:pt x="6" y="65"/>
                    </a:lnTo>
                    <a:lnTo>
                      <a:pt x="0" y="77"/>
                    </a:lnTo>
                    <a:lnTo>
                      <a:pt x="1" y="91"/>
                    </a:lnTo>
                    <a:lnTo>
                      <a:pt x="9" y="102"/>
                    </a:lnTo>
                    <a:lnTo>
                      <a:pt x="18" y="109"/>
                    </a:lnTo>
                    <a:lnTo>
                      <a:pt x="38" y="112"/>
                    </a:lnTo>
                    <a:lnTo>
                      <a:pt x="60" y="112"/>
                    </a:lnTo>
                    <a:lnTo>
                      <a:pt x="83" y="110"/>
                    </a:lnTo>
                    <a:lnTo>
                      <a:pt x="113" y="107"/>
                    </a:lnTo>
                    <a:lnTo>
                      <a:pt x="142" y="109"/>
                    </a:lnTo>
                    <a:lnTo>
                      <a:pt x="162" y="112"/>
                    </a:lnTo>
                    <a:lnTo>
                      <a:pt x="183" y="118"/>
                    </a:lnTo>
                    <a:lnTo>
                      <a:pt x="205" y="128"/>
                    </a:lnTo>
                    <a:lnTo>
                      <a:pt x="268" y="170"/>
                    </a:lnTo>
                    <a:lnTo>
                      <a:pt x="265" y="170"/>
                    </a:lnTo>
                    <a:lnTo>
                      <a:pt x="266" y="167"/>
                    </a:lnTo>
                  </a:path>
                </a:pathLst>
              </a:custGeom>
              <a:noFill/>
              <a:ln w="12700" cap="flat" cmpd="sng">
                <a:solidFill>
                  <a:srgbClr val="80808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299" name="Group 28"/>
              <p:cNvGrpSpPr>
                <a:grpSpLocks/>
              </p:cNvGrpSpPr>
              <p:nvPr/>
            </p:nvGrpSpPr>
            <p:grpSpPr bwMode="auto">
              <a:xfrm>
                <a:off x="58" y="255"/>
                <a:ext cx="538" cy="158"/>
                <a:chOff x="0" y="0"/>
                <a:chExt cx="538" cy="158"/>
              </a:xfrm>
            </p:grpSpPr>
            <p:sp>
              <p:nvSpPr>
                <p:cNvPr id="437" name="Freeform 288"/>
                <p:cNvSpPr>
                  <a:spLocks/>
                </p:cNvSpPr>
                <p:nvPr/>
              </p:nvSpPr>
              <p:spPr bwMode="auto">
                <a:xfrm>
                  <a:off x="3" y="79"/>
                  <a:ext cx="535" cy="79"/>
                </a:xfrm>
                <a:custGeom>
                  <a:avLst/>
                  <a:gdLst>
                    <a:gd name="T0" fmla="*/ 0 w 2139"/>
                    <a:gd name="T1" fmla="*/ 0 h 394"/>
                    <a:gd name="T2" fmla="*/ 2139 w 2139"/>
                    <a:gd name="T3" fmla="*/ 394 h 394"/>
                  </a:gdLst>
                  <a:ahLst/>
                  <a:cxnLst>
                    <a:cxn ang="0">
                      <a:pos x="0" y="24"/>
                    </a:cxn>
                    <a:cxn ang="0">
                      <a:pos x="0" y="197"/>
                    </a:cxn>
                    <a:cxn ang="0">
                      <a:pos x="1737" y="394"/>
                    </a:cxn>
                    <a:cxn ang="0">
                      <a:pos x="2139" y="153"/>
                    </a:cxn>
                    <a:cxn ang="0">
                      <a:pos x="2139" y="0"/>
                    </a:cxn>
                    <a:cxn ang="0">
                      <a:pos x="1722" y="208"/>
                    </a:cxn>
                    <a:cxn ang="0">
                      <a:pos x="0" y="24"/>
                    </a:cxn>
                  </a:cxnLst>
                  <a:rect l="T0" t="T1" r="T2" b="T3"/>
                  <a:pathLst>
                    <a:path w="2139" h="394">
                      <a:moveTo>
                        <a:pt x="0" y="24"/>
                      </a:moveTo>
                      <a:lnTo>
                        <a:pt x="0" y="197"/>
                      </a:lnTo>
                      <a:lnTo>
                        <a:pt x="1737" y="394"/>
                      </a:lnTo>
                      <a:lnTo>
                        <a:pt x="2139" y="153"/>
                      </a:lnTo>
                      <a:lnTo>
                        <a:pt x="2139" y="0"/>
                      </a:lnTo>
                      <a:lnTo>
                        <a:pt x="1722" y="208"/>
                      </a:lnTo>
                      <a:lnTo>
                        <a:pt x="0" y="24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8" name="Freeform 289"/>
                <p:cNvSpPr>
                  <a:spLocks/>
                </p:cNvSpPr>
                <p:nvPr/>
              </p:nvSpPr>
              <p:spPr bwMode="auto">
                <a:xfrm>
                  <a:off x="0" y="0"/>
                  <a:ext cx="436" cy="122"/>
                </a:xfrm>
                <a:custGeom>
                  <a:avLst/>
                  <a:gdLst>
                    <a:gd name="T0" fmla="*/ 0 w 1744"/>
                    <a:gd name="T1" fmla="*/ 0 h 609"/>
                    <a:gd name="T2" fmla="*/ 1744 w 1744"/>
                    <a:gd name="T3" fmla="*/ 609 h 609"/>
                  </a:gdLst>
                  <a:ahLst/>
                  <a:cxnLst>
                    <a:cxn ang="0">
                      <a:pos x="0" y="0"/>
                    </a:cxn>
                    <a:cxn ang="0">
                      <a:pos x="1744" y="134"/>
                    </a:cxn>
                    <a:cxn ang="0">
                      <a:pos x="1744" y="609"/>
                    </a:cxn>
                    <a:cxn ang="0">
                      <a:pos x="0" y="427"/>
                    </a:cxn>
                    <a:cxn ang="0">
                      <a:pos x="0" y="0"/>
                    </a:cxn>
                  </a:cxnLst>
                  <a:rect l="T0" t="T1" r="T2" b="T3"/>
                  <a:pathLst>
                    <a:path w="1744" h="609">
                      <a:moveTo>
                        <a:pt x="0" y="0"/>
                      </a:moveTo>
                      <a:lnTo>
                        <a:pt x="1744" y="134"/>
                      </a:lnTo>
                      <a:lnTo>
                        <a:pt x="1744" y="609"/>
                      </a:lnTo>
                      <a:lnTo>
                        <a:pt x="0" y="4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0C0C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439" name="Group 31"/>
                <p:cNvGrpSpPr>
                  <a:grpSpLocks/>
                </p:cNvGrpSpPr>
                <p:nvPr/>
              </p:nvGrpSpPr>
              <p:grpSpPr bwMode="auto">
                <a:xfrm>
                  <a:off x="1" y="22"/>
                  <a:ext cx="435" cy="48"/>
                  <a:chOff x="0" y="0"/>
                  <a:chExt cx="435" cy="48"/>
                </a:xfrm>
              </p:grpSpPr>
              <p:sp>
                <p:nvSpPr>
                  <p:cNvPr id="440" name="Line 291"/>
                  <p:cNvSpPr>
                    <a:spLocks noChangeShapeType="1"/>
                  </p:cNvSpPr>
                  <p:nvPr/>
                </p:nvSpPr>
                <p:spPr bwMode="auto">
                  <a:xfrm>
                    <a:off x="0" y="0"/>
                    <a:ext cx="435" cy="28"/>
                  </a:xfrm>
                  <a:prstGeom prst="line">
                    <a:avLst/>
                  </a:prstGeom>
                  <a:noFill/>
                  <a:ln w="3175" cap="flat" cmpd="sng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1" name="Line 292"/>
                  <p:cNvSpPr>
                    <a:spLocks noChangeShapeType="1"/>
                  </p:cNvSpPr>
                  <p:nvPr/>
                </p:nvSpPr>
                <p:spPr bwMode="auto">
                  <a:xfrm>
                    <a:off x="319" y="23"/>
                    <a:ext cx="91" cy="6"/>
                  </a:xfrm>
                  <a:prstGeom prst="line">
                    <a:avLst/>
                  </a:prstGeom>
                  <a:noFill/>
                  <a:ln w="6350" cap="flat" cmpd="sng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2" name="Line 293"/>
                  <p:cNvSpPr>
                    <a:spLocks noChangeShapeType="1"/>
                  </p:cNvSpPr>
                  <p:nvPr/>
                </p:nvSpPr>
                <p:spPr bwMode="auto">
                  <a:xfrm>
                    <a:off x="212" y="16"/>
                    <a:ext cx="92" cy="6"/>
                  </a:xfrm>
                  <a:prstGeom prst="line">
                    <a:avLst/>
                  </a:prstGeom>
                  <a:noFill/>
                  <a:ln w="6350" cap="flat" cmpd="sng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3" name="Line 294"/>
                  <p:cNvSpPr>
                    <a:spLocks noChangeShapeType="1"/>
                  </p:cNvSpPr>
                  <p:nvPr/>
                </p:nvSpPr>
                <p:spPr bwMode="auto">
                  <a:xfrm>
                    <a:off x="0" y="16"/>
                    <a:ext cx="435" cy="32"/>
                  </a:xfrm>
                  <a:prstGeom prst="line">
                    <a:avLst/>
                  </a:prstGeom>
                  <a:noFill/>
                  <a:ln w="3175" cap="flat" cmpd="sng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00" name="Group 36"/>
              <p:cNvGrpSpPr>
                <a:grpSpLocks/>
              </p:cNvGrpSpPr>
              <p:nvPr/>
            </p:nvGrpSpPr>
            <p:grpSpPr bwMode="auto">
              <a:xfrm>
                <a:off x="58" y="238"/>
                <a:ext cx="540" cy="44"/>
                <a:chOff x="0" y="0"/>
                <a:chExt cx="540" cy="44"/>
              </a:xfrm>
            </p:grpSpPr>
            <p:sp>
              <p:nvSpPr>
                <p:cNvPr id="435" name="Freeform 296"/>
                <p:cNvSpPr>
                  <a:spLocks/>
                </p:cNvSpPr>
                <p:nvPr/>
              </p:nvSpPr>
              <p:spPr bwMode="auto">
                <a:xfrm>
                  <a:off x="0" y="0"/>
                  <a:ext cx="540" cy="44"/>
                </a:xfrm>
                <a:custGeom>
                  <a:avLst/>
                  <a:gdLst>
                    <a:gd name="T0" fmla="*/ 0 w 2160"/>
                    <a:gd name="T1" fmla="*/ 0 h 217"/>
                    <a:gd name="T2" fmla="*/ 2160 w 2160"/>
                    <a:gd name="T3" fmla="*/ 217 h 217"/>
                  </a:gdLst>
                  <a:ahLst/>
                  <a:cxnLst>
                    <a:cxn ang="0">
                      <a:pos x="0" y="83"/>
                    </a:cxn>
                    <a:cxn ang="0">
                      <a:pos x="1743" y="217"/>
                    </a:cxn>
                    <a:cxn ang="0">
                      <a:pos x="2160" y="90"/>
                    </a:cxn>
                    <a:cxn ang="0">
                      <a:pos x="2013" y="73"/>
                    </a:cxn>
                    <a:cxn ang="0">
                      <a:pos x="664" y="0"/>
                    </a:cxn>
                    <a:cxn ang="0">
                      <a:pos x="0" y="83"/>
                    </a:cxn>
                  </a:cxnLst>
                  <a:rect l="T0" t="T1" r="T2" b="T3"/>
                  <a:pathLst>
                    <a:path w="2160" h="217">
                      <a:moveTo>
                        <a:pt x="0" y="83"/>
                      </a:moveTo>
                      <a:lnTo>
                        <a:pt x="1743" y="217"/>
                      </a:lnTo>
                      <a:lnTo>
                        <a:pt x="2160" y="90"/>
                      </a:lnTo>
                      <a:lnTo>
                        <a:pt x="2013" y="73"/>
                      </a:lnTo>
                      <a:lnTo>
                        <a:pt x="664" y="0"/>
                      </a:lnTo>
                      <a:lnTo>
                        <a:pt x="0" y="83"/>
                      </a:lnTo>
                      <a:close/>
                    </a:path>
                  </a:pathLst>
                </a:custGeom>
                <a:solidFill>
                  <a:srgbClr val="DFDFDF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6" name="Freeform 297"/>
                <p:cNvSpPr>
                  <a:spLocks/>
                </p:cNvSpPr>
                <p:nvPr/>
              </p:nvSpPr>
              <p:spPr bwMode="auto">
                <a:xfrm>
                  <a:off x="123" y="9"/>
                  <a:ext cx="396" cy="28"/>
                </a:xfrm>
                <a:custGeom>
                  <a:avLst/>
                  <a:gdLst>
                    <a:gd name="T0" fmla="*/ 0 w 1588"/>
                    <a:gd name="T1" fmla="*/ 0 h 138"/>
                    <a:gd name="T2" fmla="*/ 1588 w 1588"/>
                    <a:gd name="T3" fmla="*/ 138 h 138"/>
                  </a:gdLst>
                  <a:ahLst/>
                  <a:cxnLst>
                    <a:cxn ang="0">
                      <a:pos x="129" y="0"/>
                    </a:cxn>
                    <a:cxn ang="0">
                      <a:pos x="0" y="51"/>
                    </a:cxn>
                    <a:cxn ang="0">
                      <a:pos x="1281" y="138"/>
                    </a:cxn>
                    <a:cxn ang="0">
                      <a:pos x="1490" y="77"/>
                    </a:cxn>
                    <a:cxn ang="0">
                      <a:pos x="1473" y="68"/>
                    </a:cxn>
                    <a:cxn ang="0">
                      <a:pos x="1588" y="34"/>
                    </a:cxn>
                    <a:cxn ang="0">
                      <a:pos x="1517" y="27"/>
                    </a:cxn>
                    <a:cxn ang="0">
                      <a:pos x="129" y="0"/>
                    </a:cxn>
                  </a:cxnLst>
                  <a:rect l="T0" t="T1" r="T2" b="T3"/>
                  <a:pathLst>
                    <a:path w="1588" h="138">
                      <a:moveTo>
                        <a:pt x="129" y="0"/>
                      </a:moveTo>
                      <a:lnTo>
                        <a:pt x="0" y="51"/>
                      </a:lnTo>
                      <a:lnTo>
                        <a:pt x="1281" y="138"/>
                      </a:lnTo>
                      <a:lnTo>
                        <a:pt x="1490" y="77"/>
                      </a:lnTo>
                      <a:lnTo>
                        <a:pt x="1473" y="68"/>
                      </a:lnTo>
                      <a:lnTo>
                        <a:pt x="1588" y="34"/>
                      </a:lnTo>
                      <a:lnTo>
                        <a:pt x="1517" y="27"/>
                      </a:lnTo>
                      <a:lnTo>
                        <a:pt x="129" y="0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1" name="Group 39"/>
              <p:cNvGrpSpPr>
                <a:grpSpLocks/>
              </p:cNvGrpSpPr>
              <p:nvPr/>
            </p:nvGrpSpPr>
            <p:grpSpPr bwMode="auto">
              <a:xfrm>
                <a:off x="498" y="5"/>
                <a:ext cx="99" cy="264"/>
                <a:chOff x="0" y="0"/>
                <a:chExt cx="99" cy="264"/>
              </a:xfrm>
            </p:grpSpPr>
            <p:grpSp>
              <p:nvGrpSpPr>
                <p:cNvPr id="405" name="Group 40"/>
                <p:cNvGrpSpPr>
                  <a:grpSpLocks/>
                </p:cNvGrpSpPr>
                <p:nvPr/>
              </p:nvGrpSpPr>
              <p:grpSpPr bwMode="auto">
                <a:xfrm>
                  <a:off x="38" y="34"/>
                  <a:ext cx="61" cy="221"/>
                  <a:chOff x="0" y="0"/>
                  <a:chExt cx="61" cy="221"/>
                </a:xfrm>
              </p:grpSpPr>
              <p:sp>
                <p:nvSpPr>
                  <p:cNvPr id="409" name="Freeform 300"/>
                  <p:cNvSpPr>
                    <a:spLocks/>
                  </p:cNvSpPr>
                  <p:nvPr/>
                </p:nvSpPr>
                <p:spPr bwMode="auto">
                  <a:xfrm>
                    <a:off x="1" y="0"/>
                    <a:ext cx="60" cy="221"/>
                  </a:xfrm>
                  <a:custGeom>
                    <a:avLst/>
                    <a:gdLst>
                      <a:gd name="T0" fmla="*/ 0 w 240"/>
                      <a:gd name="T1" fmla="*/ 0 h 1105"/>
                      <a:gd name="T2" fmla="*/ 240 w 240"/>
                      <a:gd name="T3" fmla="*/ 1105 h 1105"/>
                    </a:gdLst>
                    <a:ahLst/>
                    <a:cxnLst>
                      <a:cxn ang="0">
                        <a:pos x="23" y="0"/>
                      </a:cxn>
                      <a:cxn ang="0">
                        <a:pos x="240" y="91"/>
                      </a:cxn>
                      <a:cxn ang="0">
                        <a:pos x="220" y="522"/>
                      </a:cxn>
                      <a:cxn ang="0">
                        <a:pos x="197" y="1042"/>
                      </a:cxn>
                      <a:cxn ang="0">
                        <a:pos x="0" y="1105"/>
                      </a:cxn>
                      <a:cxn ang="0">
                        <a:pos x="23" y="0"/>
                      </a:cxn>
                    </a:cxnLst>
                    <a:rect l="T0" t="T1" r="T2" b="T3"/>
                    <a:pathLst>
                      <a:path w="240" h="1105">
                        <a:moveTo>
                          <a:pt x="23" y="0"/>
                        </a:moveTo>
                        <a:lnTo>
                          <a:pt x="240" y="91"/>
                        </a:lnTo>
                        <a:lnTo>
                          <a:pt x="220" y="522"/>
                        </a:lnTo>
                        <a:lnTo>
                          <a:pt x="197" y="1042"/>
                        </a:lnTo>
                        <a:lnTo>
                          <a:pt x="0" y="1105"/>
                        </a:lnTo>
                        <a:lnTo>
                          <a:pt x="23" y="0"/>
                        </a:lnTo>
                        <a:close/>
                      </a:path>
                    </a:pathLst>
                  </a:custGeom>
                  <a:solidFill>
                    <a:srgbClr val="9F9F9F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410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0" y="9"/>
                    <a:ext cx="60" cy="186"/>
                    <a:chOff x="0" y="0"/>
                    <a:chExt cx="60" cy="186"/>
                  </a:xfrm>
                </p:grpSpPr>
                <p:grpSp>
                  <p:nvGrpSpPr>
                    <p:cNvPr id="411" name="Group 4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60" cy="186"/>
                      <a:chOff x="0" y="0"/>
                      <a:chExt cx="60" cy="186"/>
                    </a:xfrm>
                  </p:grpSpPr>
                  <p:grpSp>
                    <p:nvGrpSpPr>
                      <p:cNvPr id="413" name="Group 44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0" y="0"/>
                        <a:ext cx="60" cy="112"/>
                        <a:chOff x="0" y="0"/>
                        <a:chExt cx="60" cy="112"/>
                      </a:xfrm>
                    </p:grpSpPr>
                    <p:grpSp>
                      <p:nvGrpSpPr>
                        <p:cNvPr id="423" name="Group 4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5" y="0"/>
                          <a:ext cx="55" cy="60"/>
                          <a:chOff x="0" y="0"/>
                          <a:chExt cx="55" cy="60"/>
                        </a:xfrm>
                      </p:grpSpPr>
                      <p:sp>
                        <p:nvSpPr>
                          <p:cNvPr id="429" name="Line 305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1" y="0"/>
                            <a:ext cx="54" cy="18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7F7F7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430" name="Line 306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1" y="10"/>
                            <a:ext cx="53" cy="16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7F7F7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431" name="Line 307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1" y="20"/>
                            <a:ext cx="53" cy="15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7F7F7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432" name="Line 308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1" y="30"/>
                            <a:ext cx="52" cy="13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7F7F7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433" name="Line 309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0" y="39"/>
                            <a:ext cx="53" cy="13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7F7F7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434" name="Line 31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>
                            <a:off x="0" y="49"/>
                            <a:ext cx="52" cy="11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7F7F7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sp>
                      <p:nvSpPr>
                        <p:cNvPr id="424" name="Line 311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0" y="68"/>
                          <a:ext cx="55" cy="9"/>
                        </a:xfrm>
                        <a:prstGeom prst="line">
                          <a:avLst/>
                        </a:prstGeom>
                        <a:noFill/>
                        <a:ln w="3175" cap="flat" cmpd="sng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  <a:effectLst/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25" name="Line 31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1" y="78"/>
                          <a:ext cx="54" cy="7"/>
                        </a:xfrm>
                        <a:prstGeom prst="line">
                          <a:avLst/>
                        </a:prstGeom>
                        <a:noFill/>
                        <a:ln w="3175" cap="flat" cmpd="sng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  <a:effectLst/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26" name="Line 313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1" y="88"/>
                          <a:ext cx="53" cy="6"/>
                        </a:xfrm>
                        <a:prstGeom prst="line">
                          <a:avLst/>
                        </a:prstGeom>
                        <a:noFill/>
                        <a:ln w="3175" cap="flat" cmpd="sng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  <a:effectLst/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27" name="Line 314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1" y="98"/>
                          <a:ext cx="53" cy="5"/>
                        </a:xfrm>
                        <a:prstGeom prst="line">
                          <a:avLst/>
                        </a:prstGeom>
                        <a:noFill/>
                        <a:ln w="3175" cap="flat" cmpd="sng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  <a:effectLst/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28" name="Line 315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1" y="108"/>
                          <a:ext cx="53" cy="4"/>
                        </a:xfrm>
                        <a:prstGeom prst="line">
                          <a:avLst/>
                        </a:prstGeom>
                        <a:noFill/>
                        <a:ln w="3175" cap="flat" cmpd="sng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  <a:effectLst/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  <p:grpSp>
                    <p:nvGrpSpPr>
                      <p:cNvPr id="414" name="Group 5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" y="118"/>
                        <a:ext cx="52" cy="68"/>
                        <a:chOff x="0" y="0"/>
                        <a:chExt cx="52" cy="68"/>
                      </a:xfrm>
                    </p:grpSpPr>
                    <p:sp>
                      <p:nvSpPr>
                        <p:cNvPr id="415" name="Line 31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0" y="0"/>
                          <a:ext cx="52" cy="2"/>
                        </a:xfrm>
                        <a:prstGeom prst="line">
                          <a:avLst/>
                        </a:prstGeom>
                        <a:noFill/>
                        <a:ln w="3175" cap="flat" cmpd="sng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  <a:effectLst/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16" name="Line 318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1" y="9"/>
                          <a:ext cx="50" cy="2"/>
                        </a:xfrm>
                        <a:prstGeom prst="line">
                          <a:avLst/>
                        </a:prstGeom>
                        <a:noFill/>
                        <a:ln w="3175" cap="flat" cmpd="sng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  <a:effectLst/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17" name="Line 319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0" y="20"/>
                          <a:ext cx="51" cy="1"/>
                        </a:xfrm>
                        <a:prstGeom prst="line">
                          <a:avLst/>
                        </a:prstGeom>
                        <a:noFill/>
                        <a:ln w="3175" cap="flat" cmpd="sng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  <a:effectLst/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18" name="Line 320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0" y="28"/>
                          <a:ext cx="51" cy="1"/>
                        </a:xfrm>
                        <a:prstGeom prst="line">
                          <a:avLst/>
                        </a:prstGeom>
                        <a:noFill/>
                        <a:ln w="3175" cap="flat" cmpd="sng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  <a:effectLst/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19" name="Line 321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0" y="37"/>
                          <a:ext cx="50" cy="2"/>
                        </a:xfrm>
                        <a:prstGeom prst="line">
                          <a:avLst/>
                        </a:prstGeom>
                        <a:noFill/>
                        <a:ln w="3175" cap="flat" cmpd="sng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  <a:effectLst/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20" name="Line 32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0" y="45"/>
                          <a:ext cx="50" cy="4"/>
                        </a:xfrm>
                        <a:prstGeom prst="line">
                          <a:avLst/>
                        </a:prstGeom>
                        <a:noFill/>
                        <a:ln w="3175" cap="flat" cmpd="sng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  <a:effectLst/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21" name="Line 323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0" y="54"/>
                          <a:ext cx="49" cy="4"/>
                        </a:xfrm>
                        <a:prstGeom prst="line">
                          <a:avLst/>
                        </a:prstGeom>
                        <a:noFill/>
                        <a:ln w="3175" cap="flat" cmpd="sng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  <a:effectLst/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  <p:sp>
                      <p:nvSpPr>
                        <p:cNvPr id="422" name="Line 324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0" y="62"/>
                          <a:ext cx="48" cy="6"/>
                        </a:xfrm>
                        <a:prstGeom prst="line">
                          <a:avLst/>
                        </a:prstGeom>
                        <a:noFill/>
                        <a:ln w="3175" cap="flat" cmpd="sng">
                          <a:solidFill>
                            <a:srgbClr val="7F7F7F"/>
                          </a:solidFill>
                          <a:round/>
                          <a:headEnd/>
                          <a:tailEnd/>
                        </a:ln>
                        <a:effectLst/>
                      </p:spPr>
                      <p:txBody>
                        <a:bodyPr/>
                        <a:lstStyle/>
                        <a:p>
                          <a:endParaRPr lang="zh-CN" altLang="en-US"/>
                        </a:p>
                      </p:txBody>
                    </p:sp>
                  </p:grpSp>
                </p:grpSp>
                <p:sp>
                  <p:nvSpPr>
                    <p:cNvPr id="412" name="Line 32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" y="59"/>
                      <a:ext cx="53" cy="10"/>
                    </a:xfrm>
                    <a:prstGeom prst="line">
                      <a:avLst/>
                    </a:prstGeom>
                    <a:noFill/>
                    <a:ln w="3175" cap="flat" cmpd="sng">
                      <a:solidFill>
                        <a:srgbClr val="7F7F7F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406" name="Group 67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3" cy="264"/>
                  <a:chOff x="0" y="0"/>
                  <a:chExt cx="53" cy="264"/>
                </a:xfrm>
              </p:grpSpPr>
              <p:sp>
                <p:nvSpPr>
                  <p:cNvPr id="407" name="Freeform 327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52" cy="264"/>
                  </a:xfrm>
                  <a:custGeom>
                    <a:avLst/>
                    <a:gdLst>
                      <a:gd name="T0" fmla="*/ 0 w 211"/>
                      <a:gd name="T1" fmla="*/ 0 h 1320"/>
                      <a:gd name="T2" fmla="*/ 211 w 211"/>
                      <a:gd name="T3" fmla="*/ 1320 h 1320"/>
                    </a:gdLst>
                    <a:ahLst/>
                    <a:cxnLst>
                      <a:cxn ang="0">
                        <a:pos x="50" y="0"/>
                      </a:cxn>
                      <a:cxn ang="0">
                        <a:pos x="199" y="68"/>
                      </a:cxn>
                      <a:cxn ang="0">
                        <a:pos x="211" y="82"/>
                      </a:cxn>
                      <a:cxn ang="0">
                        <a:pos x="166" y="1266"/>
                      </a:cxn>
                      <a:cxn ang="0">
                        <a:pos x="147" y="1281"/>
                      </a:cxn>
                      <a:cxn ang="0">
                        <a:pos x="0" y="1320"/>
                      </a:cxn>
                      <a:cxn ang="0">
                        <a:pos x="19" y="1298"/>
                      </a:cxn>
                      <a:cxn ang="0">
                        <a:pos x="20" y="1282"/>
                      </a:cxn>
                      <a:cxn ang="0">
                        <a:pos x="50" y="0"/>
                      </a:cxn>
                    </a:cxnLst>
                    <a:rect l="T0" t="T1" r="T2" b="T3"/>
                    <a:pathLst>
                      <a:path w="211" h="1320">
                        <a:moveTo>
                          <a:pt x="50" y="0"/>
                        </a:moveTo>
                        <a:lnTo>
                          <a:pt x="199" y="68"/>
                        </a:lnTo>
                        <a:lnTo>
                          <a:pt x="211" y="82"/>
                        </a:lnTo>
                        <a:lnTo>
                          <a:pt x="166" y="1266"/>
                        </a:lnTo>
                        <a:lnTo>
                          <a:pt x="147" y="1281"/>
                        </a:lnTo>
                        <a:lnTo>
                          <a:pt x="0" y="1320"/>
                        </a:lnTo>
                        <a:lnTo>
                          <a:pt x="19" y="1298"/>
                        </a:lnTo>
                        <a:lnTo>
                          <a:pt x="20" y="1282"/>
                        </a:lnTo>
                        <a:lnTo>
                          <a:pt x="5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8" name="Arc 328"/>
                  <p:cNvSpPr>
                    <a:spLocks/>
                  </p:cNvSpPr>
                  <p:nvPr/>
                </p:nvSpPr>
                <p:spPr bwMode="auto">
                  <a:xfrm>
                    <a:off x="48" y="14"/>
                    <a:ext cx="5" cy="5"/>
                  </a:xfrm>
                  <a:custGeom>
                    <a:avLst/>
                    <a:gdLst>
                      <a:gd name="T0" fmla="*/ 0 w 26286"/>
                      <a:gd name="T1" fmla="*/ 0 h 21600"/>
                      <a:gd name="T2" fmla="*/ 26286 w 26286"/>
                      <a:gd name="T3" fmla="*/ 21600 h 21600"/>
                    </a:gdLst>
                    <a:ahLst/>
                    <a:cxnLst>
                      <a:cxn ang="0">
                        <a:pos x="0" y="514"/>
                      </a:cxn>
                      <a:cxn ang="0">
                        <a:pos x="4686" y="0"/>
                      </a:cxn>
                      <a:cxn ang="0">
                        <a:pos x="26286" y="21600"/>
                      </a:cxn>
                      <a:cxn ang="0">
                        <a:pos x="0" y="514"/>
                      </a:cxn>
                      <a:cxn ang="0">
                        <a:pos x="4686" y="0"/>
                      </a:cxn>
                      <a:cxn ang="0">
                        <a:pos x="26286" y="21600"/>
                      </a:cxn>
                      <a:cxn ang="0">
                        <a:pos x="4686" y="21600"/>
                      </a:cxn>
                    </a:cxnLst>
                    <a:rect l="T0" t="T1" r="T2" b="T3"/>
                    <a:pathLst>
                      <a:path w="26286" h="21600" fill="none" extrusionOk="0">
                        <a:moveTo>
                          <a:pt x="0" y="514"/>
                        </a:moveTo>
                        <a:cubicBezTo>
                          <a:pt x="1538" y="172"/>
                          <a:pt x="3109" y="-1"/>
                          <a:pt x="4686" y="0"/>
                        </a:cubicBezTo>
                        <a:cubicBezTo>
                          <a:pt x="16615" y="0"/>
                          <a:pt x="26286" y="9670"/>
                          <a:pt x="26286" y="21600"/>
                        </a:cubicBezTo>
                      </a:path>
                      <a:path w="26286" h="21600" stroke="0" extrusionOk="0">
                        <a:moveTo>
                          <a:pt x="0" y="514"/>
                        </a:moveTo>
                        <a:cubicBezTo>
                          <a:pt x="1538" y="172"/>
                          <a:pt x="3109" y="-1"/>
                          <a:pt x="4686" y="0"/>
                        </a:cubicBezTo>
                        <a:cubicBezTo>
                          <a:pt x="16615" y="0"/>
                          <a:pt x="26286" y="9670"/>
                          <a:pt x="26286" y="21600"/>
                        </a:cubicBezTo>
                        <a:lnTo>
                          <a:pt x="4686" y="2160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02" name="Group 70"/>
              <p:cNvGrpSpPr>
                <a:grpSpLocks/>
              </p:cNvGrpSpPr>
              <p:nvPr/>
            </p:nvGrpSpPr>
            <p:grpSpPr bwMode="auto">
              <a:xfrm>
                <a:off x="519" y="403"/>
                <a:ext cx="167" cy="57"/>
                <a:chOff x="0" y="0"/>
                <a:chExt cx="167" cy="57"/>
              </a:xfrm>
            </p:grpSpPr>
            <p:sp>
              <p:nvSpPr>
                <p:cNvPr id="394" name="Freeform 330"/>
                <p:cNvSpPr>
                  <a:spLocks/>
                </p:cNvSpPr>
                <p:nvPr/>
              </p:nvSpPr>
              <p:spPr bwMode="auto">
                <a:xfrm>
                  <a:off x="0" y="0"/>
                  <a:ext cx="167" cy="37"/>
                </a:xfrm>
                <a:custGeom>
                  <a:avLst/>
                  <a:gdLst>
                    <a:gd name="T0" fmla="*/ 0 w 669"/>
                    <a:gd name="T1" fmla="*/ 0 h 186"/>
                    <a:gd name="T2" fmla="*/ 669 w 669"/>
                    <a:gd name="T3" fmla="*/ 186 h 186"/>
                  </a:gdLst>
                  <a:ahLst/>
                  <a:cxnLst>
                    <a:cxn ang="0">
                      <a:pos x="0" y="0"/>
                    </a:cxn>
                    <a:cxn ang="0">
                      <a:pos x="124" y="9"/>
                    </a:cxn>
                    <a:cxn ang="0">
                      <a:pos x="217" y="14"/>
                    </a:cxn>
                    <a:cxn ang="0">
                      <a:pos x="300" y="23"/>
                    </a:cxn>
                    <a:cxn ang="0">
                      <a:pos x="382" y="34"/>
                    </a:cxn>
                    <a:cxn ang="0">
                      <a:pos x="441" y="43"/>
                    </a:cxn>
                    <a:cxn ang="0">
                      <a:pos x="511" y="56"/>
                    </a:cxn>
                    <a:cxn ang="0">
                      <a:pos x="551" y="64"/>
                    </a:cxn>
                    <a:cxn ang="0">
                      <a:pos x="581" y="70"/>
                    </a:cxn>
                    <a:cxn ang="0">
                      <a:pos x="598" y="75"/>
                    </a:cxn>
                    <a:cxn ang="0">
                      <a:pos x="612" y="78"/>
                    </a:cxn>
                    <a:cxn ang="0">
                      <a:pos x="628" y="84"/>
                    </a:cxn>
                    <a:cxn ang="0">
                      <a:pos x="645" y="91"/>
                    </a:cxn>
                    <a:cxn ang="0">
                      <a:pos x="661" y="100"/>
                    </a:cxn>
                    <a:cxn ang="0">
                      <a:pos x="668" y="110"/>
                    </a:cxn>
                    <a:cxn ang="0">
                      <a:pos x="669" y="118"/>
                    </a:cxn>
                    <a:cxn ang="0">
                      <a:pos x="666" y="131"/>
                    </a:cxn>
                    <a:cxn ang="0">
                      <a:pos x="661" y="143"/>
                    </a:cxn>
                    <a:cxn ang="0">
                      <a:pos x="652" y="155"/>
                    </a:cxn>
                    <a:cxn ang="0">
                      <a:pos x="641" y="163"/>
                    </a:cxn>
                    <a:cxn ang="0">
                      <a:pos x="627" y="173"/>
                    </a:cxn>
                    <a:cxn ang="0">
                      <a:pos x="611" y="180"/>
                    </a:cxn>
                    <a:cxn ang="0">
                      <a:pos x="593" y="182"/>
                    </a:cxn>
                    <a:cxn ang="0">
                      <a:pos x="572" y="185"/>
                    </a:cxn>
                    <a:cxn ang="0">
                      <a:pos x="548" y="186"/>
                    </a:cxn>
                    <a:cxn ang="0">
                      <a:pos x="525" y="184"/>
                    </a:cxn>
                    <a:cxn ang="0">
                      <a:pos x="487" y="178"/>
                    </a:cxn>
                  </a:cxnLst>
                  <a:rect l="T0" t="T1" r="T2" b="T3"/>
                  <a:pathLst>
                    <a:path w="669" h="186">
                      <a:moveTo>
                        <a:pt x="0" y="0"/>
                      </a:moveTo>
                      <a:lnTo>
                        <a:pt x="124" y="9"/>
                      </a:lnTo>
                      <a:lnTo>
                        <a:pt x="217" y="14"/>
                      </a:lnTo>
                      <a:lnTo>
                        <a:pt x="300" y="23"/>
                      </a:lnTo>
                      <a:lnTo>
                        <a:pt x="382" y="34"/>
                      </a:lnTo>
                      <a:lnTo>
                        <a:pt x="441" y="43"/>
                      </a:lnTo>
                      <a:lnTo>
                        <a:pt x="511" y="56"/>
                      </a:lnTo>
                      <a:lnTo>
                        <a:pt x="551" y="64"/>
                      </a:lnTo>
                      <a:lnTo>
                        <a:pt x="581" y="70"/>
                      </a:lnTo>
                      <a:lnTo>
                        <a:pt x="598" y="75"/>
                      </a:lnTo>
                      <a:lnTo>
                        <a:pt x="612" y="78"/>
                      </a:lnTo>
                      <a:lnTo>
                        <a:pt x="628" y="84"/>
                      </a:lnTo>
                      <a:lnTo>
                        <a:pt x="645" y="91"/>
                      </a:lnTo>
                      <a:lnTo>
                        <a:pt x="661" y="100"/>
                      </a:lnTo>
                      <a:lnTo>
                        <a:pt x="668" y="110"/>
                      </a:lnTo>
                      <a:lnTo>
                        <a:pt x="669" y="118"/>
                      </a:lnTo>
                      <a:lnTo>
                        <a:pt x="666" y="131"/>
                      </a:lnTo>
                      <a:lnTo>
                        <a:pt x="661" y="143"/>
                      </a:lnTo>
                      <a:lnTo>
                        <a:pt x="652" y="155"/>
                      </a:lnTo>
                      <a:lnTo>
                        <a:pt x="641" y="163"/>
                      </a:lnTo>
                      <a:lnTo>
                        <a:pt x="627" y="173"/>
                      </a:lnTo>
                      <a:lnTo>
                        <a:pt x="611" y="180"/>
                      </a:lnTo>
                      <a:lnTo>
                        <a:pt x="593" y="182"/>
                      </a:lnTo>
                      <a:lnTo>
                        <a:pt x="572" y="185"/>
                      </a:lnTo>
                      <a:lnTo>
                        <a:pt x="548" y="186"/>
                      </a:lnTo>
                      <a:lnTo>
                        <a:pt x="525" y="184"/>
                      </a:lnTo>
                      <a:lnTo>
                        <a:pt x="487" y="178"/>
                      </a:lnTo>
                    </a:path>
                  </a:pathLst>
                </a:custGeom>
                <a:noFill/>
                <a:ln w="6350" cap="flat" cmpd="sng">
                  <a:solidFill>
                    <a:srgbClr val="C0C0C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95" name="Group 72"/>
                <p:cNvGrpSpPr>
                  <a:grpSpLocks/>
                </p:cNvGrpSpPr>
                <p:nvPr/>
              </p:nvGrpSpPr>
              <p:grpSpPr bwMode="auto">
                <a:xfrm>
                  <a:off x="6" y="19"/>
                  <a:ext cx="118" cy="38"/>
                  <a:chOff x="0" y="0"/>
                  <a:chExt cx="118" cy="38"/>
                </a:xfrm>
              </p:grpSpPr>
              <p:grpSp>
                <p:nvGrpSpPr>
                  <p:cNvPr id="396" name="Group 73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118" cy="38"/>
                    <a:chOff x="0" y="0"/>
                    <a:chExt cx="118" cy="38"/>
                  </a:xfrm>
                </p:grpSpPr>
                <p:sp>
                  <p:nvSpPr>
                    <p:cNvPr id="401" name="Freeform 333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73" cy="25"/>
                    </a:xfrm>
                    <a:custGeom>
                      <a:avLst/>
                      <a:gdLst>
                        <a:gd name="T0" fmla="*/ 0 w 292"/>
                        <a:gd name="T1" fmla="*/ 0 h 125"/>
                        <a:gd name="T2" fmla="*/ 292 w 292"/>
                        <a:gd name="T3" fmla="*/ 125 h 125"/>
                      </a:gdLst>
                      <a:ahLst/>
                      <a:cxnLst>
                        <a:cxn ang="0">
                          <a:pos x="0" y="75"/>
                        </a:cxn>
                        <a:cxn ang="0">
                          <a:pos x="76" y="0"/>
                        </a:cxn>
                        <a:cxn ang="0">
                          <a:pos x="292" y="42"/>
                        </a:cxn>
                        <a:cxn ang="0">
                          <a:pos x="207" y="125"/>
                        </a:cxn>
                        <a:cxn ang="0">
                          <a:pos x="0" y="75"/>
                        </a:cxn>
                      </a:cxnLst>
                      <a:rect l="T0" t="T1" r="T2" b="T3"/>
                      <a:pathLst>
                        <a:path w="292" h="125">
                          <a:moveTo>
                            <a:pt x="0" y="75"/>
                          </a:moveTo>
                          <a:lnTo>
                            <a:pt x="76" y="0"/>
                          </a:lnTo>
                          <a:lnTo>
                            <a:pt x="292" y="42"/>
                          </a:lnTo>
                          <a:lnTo>
                            <a:pt x="207" y="125"/>
                          </a:lnTo>
                          <a:lnTo>
                            <a:pt x="0" y="75"/>
                          </a:lnTo>
                          <a:close/>
                        </a:path>
                      </a:pathLst>
                    </a:custGeom>
                    <a:solidFill>
                      <a:srgbClr val="DFDFDF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02" name="Freeform 334"/>
                    <p:cNvSpPr>
                      <a:spLocks/>
                    </p:cNvSpPr>
                    <p:nvPr/>
                  </p:nvSpPr>
                  <p:spPr bwMode="auto">
                    <a:xfrm>
                      <a:off x="0" y="15"/>
                      <a:ext cx="52" cy="23"/>
                    </a:xfrm>
                    <a:custGeom>
                      <a:avLst/>
                      <a:gdLst>
                        <a:gd name="T0" fmla="*/ 0 w 207"/>
                        <a:gd name="T1" fmla="*/ 0 h 118"/>
                        <a:gd name="T2" fmla="*/ 207 w 207"/>
                        <a:gd name="T3" fmla="*/ 118 h 118"/>
                      </a:gdLst>
                      <a:ahLst/>
                      <a:cxnLst>
                        <a:cxn ang="0">
                          <a:pos x="0" y="0"/>
                        </a:cxn>
                        <a:cxn ang="0">
                          <a:pos x="0" y="66"/>
                        </a:cxn>
                        <a:cxn ang="0">
                          <a:pos x="2" y="66"/>
                        </a:cxn>
                        <a:cxn ang="0">
                          <a:pos x="207" y="118"/>
                        </a:cxn>
                        <a:cxn ang="0">
                          <a:pos x="207" y="50"/>
                        </a:cxn>
                        <a:cxn ang="0">
                          <a:pos x="0" y="0"/>
                        </a:cxn>
                      </a:cxnLst>
                      <a:rect l="T0" t="T1" r="T2" b="T3"/>
                      <a:pathLst>
                        <a:path w="207" h="118">
                          <a:moveTo>
                            <a:pt x="0" y="0"/>
                          </a:moveTo>
                          <a:lnTo>
                            <a:pt x="0" y="66"/>
                          </a:lnTo>
                          <a:lnTo>
                            <a:pt x="2" y="66"/>
                          </a:lnTo>
                          <a:lnTo>
                            <a:pt x="207" y="118"/>
                          </a:lnTo>
                          <a:lnTo>
                            <a:pt x="207" y="5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03" name="Freeform 335"/>
                    <p:cNvSpPr>
                      <a:spLocks/>
                    </p:cNvSpPr>
                    <p:nvPr/>
                  </p:nvSpPr>
                  <p:spPr bwMode="auto">
                    <a:xfrm>
                      <a:off x="52" y="8"/>
                      <a:ext cx="66" cy="30"/>
                    </a:xfrm>
                    <a:custGeom>
                      <a:avLst/>
                      <a:gdLst>
                        <a:gd name="T0" fmla="*/ 0 w 263"/>
                        <a:gd name="T1" fmla="*/ 0 h 151"/>
                        <a:gd name="T2" fmla="*/ 263 w 263"/>
                        <a:gd name="T3" fmla="*/ 151 h 151"/>
                      </a:gdLst>
                      <a:ahLst/>
                      <a:cxnLst>
                        <a:cxn ang="0">
                          <a:pos x="0" y="82"/>
                        </a:cxn>
                        <a:cxn ang="0">
                          <a:pos x="84" y="0"/>
                        </a:cxn>
                        <a:cxn ang="0">
                          <a:pos x="263" y="22"/>
                        </a:cxn>
                        <a:cxn ang="0">
                          <a:pos x="263" y="84"/>
                        </a:cxn>
                        <a:cxn ang="0">
                          <a:pos x="0" y="151"/>
                        </a:cxn>
                        <a:cxn ang="0">
                          <a:pos x="0" y="82"/>
                        </a:cxn>
                      </a:cxnLst>
                      <a:rect l="T0" t="T1" r="T2" b="T3"/>
                      <a:pathLst>
                        <a:path w="263" h="151">
                          <a:moveTo>
                            <a:pt x="0" y="82"/>
                          </a:moveTo>
                          <a:lnTo>
                            <a:pt x="84" y="0"/>
                          </a:lnTo>
                          <a:lnTo>
                            <a:pt x="263" y="22"/>
                          </a:lnTo>
                          <a:lnTo>
                            <a:pt x="263" y="84"/>
                          </a:lnTo>
                          <a:lnTo>
                            <a:pt x="0" y="151"/>
                          </a:lnTo>
                          <a:lnTo>
                            <a:pt x="0" y="82"/>
                          </a:lnTo>
                          <a:close/>
                        </a:path>
                      </a:pathLst>
                    </a:custGeom>
                    <a:solidFill>
                      <a:srgbClr val="9F9F9F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04" name="Freeform 336"/>
                    <p:cNvSpPr>
                      <a:spLocks/>
                    </p:cNvSpPr>
                    <p:nvPr/>
                  </p:nvSpPr>
                  <p:spPr bwMode="auto">
                    <a:xfrm>
                      <a:off x="19" y="0"/>
                      <a:ext cx="99" cy="12"/>
                    </a:xfrm>
                    <a:custGeom>
                      <a:avLst/>
                      <a:gdLst>
                        <a:gd name="T0" fmla="*/ 0 w 395"/>
                        <a:gd name="T1" fmla="*/ 0 h 63"/>
                        <a:gd name="T2" fmla="*/ 395 w 395"/>
                        <a:gd name="T3" fmla="*/ 63 h 63"/>
                      </a:gdLst>
                      <a:ahLst/>
                      <a:cxnLst>
                        <a:cxn ang="0">
                          <a:pos x="0" y="0"/>
                        </a:cxn>
                        <a:cxn ang="0">
                          <a:pos x="198" y="15"/>
                        </a:cxn>
                        <a:cxn ang="0">
                          <a:pos x="395" y="63"/>
                        </a:cxn>
                        <a:cxn ang="0">
                          <a:pos x="216" y="42"/>
                        </a:cxn>
                        <a:cxn ang="0">
                          <a:pos x="0" y="0"/>
                        </a:cxn>
                      </a:cxnLst>
                      <a:rect l="T0" t="T1" r="T2" b="T3"/>
                      <a:pathLst>
                        <a:path w="395" h="63">
                          <a:moveTo>
                            <a:pt x="0" y="0"/>
                          </a:moveTo>
                          <a:lnTo>
                            <a:pt x="198" y="15"/>
                          </a:lnTo>
                          <a:lnTo>
                            <a:pt x="395" y="63"/>
                          </a:lnTo>
                          <a:lnTo>
                            <a:pt x="216" y="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7F7F7F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97" name="Group 78"/>
                  <p:cNvGrpSpPr>
                    <a:grpSpLocks/>
                  </p:cNvGrpSpPr>
                  <p:nvPr/>
                </p:nvGrpSpPr>
                <p:grpSpPr bwMode="auto">
                  <a:xfrm>
                    <a:off x="1" y="11"/>
                    <a:ext cx="116" cy="17"/>
                    <a:chOff x="0" y="0"/>
                    <a:chExt cx="116" cy="17"/>
                  </a:xfrm>
                </p:grpSpPr>
                <p:sp>
                  <p:nvSpPr>
                    <p:cNvPr id="398" name="Line 33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0" y="7"/>
                      <a:ext cx="51" cy="10"/>
                    </a:xfrm>
                    <a:prstGeom prst="line">
                      <a:avLst/>
                    </a:prstGeom>
                    <a:noFill/>
                    <a:ln w="3175" cap="flat" cmpd="sng">
                      <a:solidFill>
                        <a:srgbClr val="7F7F7F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99" name="Line 33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52" y="0"/>
                      <a:ext cx="21" cy="17"/>
                    </a:xfrm>
                    <a:prstGeom prst="line">
                      <a:avLst/>
                    </a:prstGeom>
                    <a:noFill/>
                    <a:ln w="3175" cap="flat" cmpd="sng">
                      <a:solidFill>
                        <a:srgbClr val="5F5F5F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00" name="Line 34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4" y="0"/>
                      <a:ext cx="42" cy="3"/>
                    </a:xfrm>
                    <a:prstGeom prst="line">
                      <a:avLst/>
                    </a:prstGeom>
                    <a:noFill/>
                    <a:ln w="3175" cap="flat" cmpd="sng">
                      <a:solidFill>
                        <a:srgbClr val="5F5F5F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sp>
            <p:nvSpPr>
              <p:cNvPr id="303" name="Freeform 341"/>
              <p:cNvSpPr>
                <a:spLocks/>
              </p:cNvSpPr>
              <p:nvPr/>
            </p:nvSpPr>
            <p:spPr bwMode="auto">
              <a:xfrm>
                <a:off x="495" y="332"/>
                <a:ext cx="101" cy="81"/>
              </a:xfrm>
              <a:custGeom>
                <a:avLst/>
                <a:gdLst>
                  <a:gd name="T0" fmla="*/ 0 w 405"/>
                  <a:gd name="T1" fmla="*/ 0 h 405"/>
                  <a:gd name="T2" fmla="*/ 405 w 405"/>
                  <a:gd name="T3" fmla="*/ 405 h 405"/>
                </a:gdLst>
                <a:ahLst/>
                <a:cxnLst>
                  <a:cxn ang="0">
                    <a:pos x="0" y="203"/>
                  </a:cxn>
                  <a:cxn ang="0">
                    <a:pos x="405" y="0"/>
                  </a:cxn>
                  <a:cxn ang="0">
                    <a:pos x="405" y="163"/>
                  </a:cxn>
                  <a:cxn ang="0">
                    <a:pos x="0" y="405"/>
                  </a:cxn>
                  <a:cxn ang="0">
                    <a:pos x="0" y="203"/>
                  </a:cxn>
                </a:cxnLst>
                <a:rect l="T0" t="T1" r="T2" b="T3"/>
                <a:pathLst>
                  <a:path w="405" h="405">
                    <a:moveTo>
                      <a:pt x="0" y="203"/>
                    </a:moveTo>
                    <a:lnTo>
                      <a:pt x="405" y="0"/>
                    </a:lnTo>
                    <a:lnTo>
                      <a:pt x="405" y="163"/>
                    </a:lnTo>
                    <a:lnTo>
                      <a:pt x="0" y="405"/>
                    </a:lnTo>
                    <a:lnTo>
                      <a:pt x="0" y="203"/>
                    </a:lnTo>
                    <a:close/>
                  </a:path>
                </a:pathLst>
              </a:custGeom>
              <a:solidFill>
                <a:srgbClr val="5F5F5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4" name="Freeform 342"/>
              <p:cNvSpPr>
                <a:spLocks/>
              </p:cNvSpPr>
              <p:nvPr/>
            </p:nvSpPr>
            <p:spPr bwMode="auto">
              <a:xfrm>
                <a:off x="494" y="256"/>
                <a:ext cx="104" cy="120"/>
              </a:xfrm>
              <a:custGeom>
                <a:avLst/>
                <a:gdLst>
                  <a:gd name="T0" fmla="*/ 0 w 419"/>
                  <a:gd name="T1" fmla="*/ 0 h 600"/>
                  <a:gd name="T2" fmla="*/ 419 w 419"/>
                  <a:gd name="T3" fmla="*/ 600 h 600"/>
                </a:gdLst>
                <a:ahLst/>
                <a:cxnLst>
                  <a:cxn ang="0">
                    <a:pos x="0" y="127"/>
                  </a:cxn>
                  <a:cxn ang="0">
                    <a:pos x="419" y="0"/>
                  </a:cxn>
                  <a:cxn ang="0">
                    <a:pos x="419" y="397"/>
                  </a:cxn>
                  <a:cxn ang="0">
                    <a:pos x="1" y="600"/>
                  </a:cxn>
                  <a:cxn ang="0">
                    <a:pos x="0" y="127"/>
                  </a:cxn>
                </a:cxnLst>
                <a:rect l="T0" t="T1" r="T2" b="T3"/>
                <a:pathLst>
                  <a:path w="419" h="600">
                    <a:moveTo>
                      <a:pt x="0" y="127"/>
                    </a:moveTo>
                    <a:lnTo>
                      <a:pt x="419" y="0"/>
                    </a:lnTo>
                    <a:lnTo>
                      <a:pt x="419" y="397"/>
                    </a:lnTo>
                    <a:lnTo>
                      <a:pt x="1" y="600"/>
                    </a:lnTo>
                    <a:lnTo>
                      <a:pt x="0" y="127"/>
                    </a:lnTo>
                    <a:close/>
                  </a:path>
                </a:pathLst>
              </a:custGeom>
              <a:solidFill>
                <a:srgbClr val="BFBFB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5" name="Freeform 343"/>
              <p:cNvSpPr>
                <a:spLocks/>
              </p:cNvSpPr>
              <p:nvPr/>
            </p:nvSpPr>
            <p:spPr bwMode="auto">
              <a:xfrm>
                <a:off x="211" y="42"/>
                <a:ext cx="258" cy="183"/>
              </a:xfrm>
              <a:custGeom>
                <a:avLst/>
                <a:gdLst>
                  <a:gd name="T0" fmla="*/ 0 w 1034"/>
                  <a:gd name="T1" fmla="*/ 0 h 917"/>
                  <a:gd name="T2" fmla="*/ 1034 w 1034"/>
                  <a:gd name="T3" fmla="*/ 917 h 917"/>
                </a:gdLst>
                <a:ahLst/>
                <a:cxnLst>
                  <a:cxn ang="0">
                    <a:pos x="42" y="0"/>
                  </a:cxn>
                  <a:cxn ang="0">
                    <a:pos x="1034" y="0"/>
                  </a:cxn>
                  <a:cxn ang="0">
                    <a:pos x="993" y="917"/>
                  </a:cxn>
                  <a:cxn ang="0">
                    <a:pos x="0" y="865"/>
                  </a:cxn>
                  <a:cxn ang="0">
                    <a:pos x="42" y="0"/>
                  </a:cxn>
                </a:cxnLst>
                <a:rect l="T0" t="T1" r="T2" b="T3"/>
                <a:pathLst>
                  <a:path w="1034" h="917">
                    <a:moveTo>
                      <a:pt x="42" y="0"/>
                    </a:moveTo>
                    <a:lnTo>
                      <a:pt x="1034" y="0"/>
                    </a:lnTo>
                    <a:lnTo>
                      <a:pt x="993" y="917"/>
                    </a:lnTo>
                    <a:lnTo>
                      <a:pt x="0" y="865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6" name="Freeform 344"/>
              <p:cNvSpPr>
                <a:spLocks/>
              </p:cNvSpPr>
              <p:nvPr/>
            </p:nvSpPr>
            <p:spPr bwMode="auto">
              <a:xfrm>
                <a:off x="42" y="350"/>
                <a:ext cx="481" cy="83"/>
              </a:xfrm>
              <a:custGeom>
                <a:avLst/>
                <a:gdLst>
                  <a:gd name="T0" fmla="*/ 0 w 1925"/>
                  <a:gd name="T1" fmla="*/ 0 h 418"/>
                  <a:gd name="T2" fmla="*/ 1925 w 1925"/>
                  <a:gd name="T3" fmla="*/ 418 h 418"/>
                </a:gdLst>
                <a:ahLst/>
                <a:cxnLst>
                  <a:cxn ang="0">
                    <a:pos x="313" y="0"/>
                  </a:cxn>
                  <a:cxn ang="0">
                    <a:pos x="1925" y="171"/>
                  </a:cxn>
                  <a:cxn ang="0">
                    <a:pos x="1812" y="324"/>
                  </a:cxn>
                  <a:cxn ang="0">
                    <a:pos x="1701" y="418"/>
                  </a:cxn>
                  <a:cxn ang="0">
                    <a:pos x="0" y="209"/>
                  </a:cxn>
                  <a:cxn ang="0">
                    <a:pos x="128" y="150"/>
                  </a:cxn>
                  <a:cxn ang="0">
                    <a:pos x="313" y="0"/>
                  </a:cxn>
                </a:cxnLst>
                <a:rect l="T0" t="T1" r="T2" b="T3"/>
                <a:pathLst>
                  <a:path w="1925" h="418">
                    <a:moveTo>
                      <a:pt x="313" y="0"/>
                    </a:moveTo>
                    <a:lnTo>
                      <a:pt x="1925" y="171"/>
                    </a:lnTo>
                    <a:lnTo>
                      <a:pt x="1812" y="324"/>
                    </a:lnTo>
                    <a:lnTo>
                      <a:pt x="1701" y="418"/>
                    </a:lnTo>
                    <a:lnTo>
                      <a:pt x="0" y="209"/>
                    </a:lnTo>
                    <a:lnTo>
                      <a:pt x="128" y="150"/>
                    </a:lnTo>
                    <a:lnTo>
                      <a:pt x="313" y="0"/>
                    </a:lnTo>
                    <a:close/>
                  </a:path>
                </a:pathLst>
              </a:custGeom>
              <a:solidFill>
                <a:srgbClr val="DFDFD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307" name="Group 86"/>
              <p:cNvGrpSpPr>
                <a:grpSpLocks/>
              </p:cNvGrpSpPr>
              <p:nvPr/>
            </p:nvGrpSpPr>
            <p:grpSpPr bwMode="auto">
              <a:xfrm>
                <a:off x="494" y="264"/>
                <a:ext cx="103" cy="105"/>
                <a:chOff x="0" y="0"/>
                <a:chExt cx="103" cy="105"/>
              </a:xfrm>
            </p:grpSpPr>
            <p:sp>
              <p:nvSpPr>
                <p:cNvPr id="385" name="Line 346"/>
                <p:cNvSpPr>
                  <a:spLocks noChangeShapeType="1"/>
                </p:cNvSpPr>
                <p:nvPr/>
              </p:nvSpPr>
              <p:spPr bwMode="auto">
                <a:xfrm flipV="1">
                  <a:off x="0" y="29"/>
                  <a:ext cx="103" cy="32"/>
                </a:xfrm>
                <a:prstGeom prst="line">
                  <a:avLst/>
                </a:prstGeom>
                <a:noFill/>
                <a:ln w="3175" cap="flat" cmpd="sng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6" name="Line 347"/>
                <p:cNvSpPr>
                  <a:spLocks noChangeShapeType="1"/>
                </p:cNvSpPr>
                <p:nvPr/>
              </p:nvSpPr>
              <p:spPr bwMode="auto">
                <a:xfrm flipV="1">
                  <a:off x="18" y="38"/>
                  <a:ext cx="85" cy="29"/>
                </a:xfrm>
                <a:prstGeom prst="line">
                  <a:avLst/>
                </a:prstGeom>
                <a:noFill/>
                <a:ln w="3175" cap="flat" cmpd="sng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7" name="Line 348"/>
                <p:cNvSpPr>
                  <a:spLocks noChangeShapeType="1"/>
                </p:cNvSpPr>
                <p:nvPr/>
              </p:nvSpPr>
              <p:spPr bwMode="auto">
                <a:xfrm flipV="1">
                  <a:off x="17" y="47"/>
                  <a:ext cx="86" cy="30"/>
                </a:xfrm>
                <a:prstGeom prst="line">
                  <a:avLst/>
                </a:prstGeom>
                <a:noFill/>
                <a:ln w="3175" cap="flat" cmpd="sng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8" name="Line 349"/>
                <p:cNvSpPr>
                  <a:spLocks noChangeShapeType="1"/>
                </p:cNvSpPr>
                <p:nvPr/>
              </p:nvSpPr>
              <p:spPr bwMode="auto">
                <a:xfrm flipV="1">
                  <a:off x="18" y="56"/>
                  <a:ext cx="85" cy="31"/>
                </a:xfrm>
                <a:prstGeom prst="line">
                  <a:avLst/>
                </a:prstGeom>
                <a:noFill/>
                <a:ln w="3175" cap="flat" cmpd="sng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9" name="Line 350"/>
                <p:cNvSpPr>
                  <a:spLocks noChangeShapeType="1"/>
                </p:cNvSpPr>
                <p:nvPr/>
              </p:nvSpPr>
              <p:spPr bwMode="auto">
                <a:xfrm flipV="1">
                  <a:off x="18" y="64"/>
                  <a:ext cx="85" cy="33"/>
                </a:xfrm>
                <a:prstGeom prst="line">
                  <a:avLst/>
                </a:prstGeom>
                <a:noFill/>
                <a:ln w="3175" cap="flat" cmpd="sng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0" name="Line 351"/>
                <p:cNvSpPr>
                  <a:spLocks noChangeShapeType="1"/>
                </p:cNvSpPr>
                <p:nvPr/>
              </p:nvSpPr>
              <p:spPr bwMode="auto">
                <a:xfrm flipV="1">
                  <a:off x="17" y="20"/>
                  <a:ext cx="86" cy="25"/>
                </a:xfrm>
                <a:prstGeom prst="line">
                  <a:avLst/>
                </a:prstGeom>
                <a:noFill/>
                <a:ln w="3175" cap="flat" cmpd="sng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1" name="Line 352"/>
                <p:cNvSpPr>
                  <a:spLocks noChangeShapeType="1"/>
                </p:cNvSpPr>
                <p:nvPr/>
              </p:nvSpPr>
              <p:spPr bwMode="auto">
                <a:xfrm flipV="1">
                  <a:off x="18" y="11"/>
                  <a:ext cx="85" cy="22"/>
                </a:xfrm>
                <a:prstGeom prst="line">
                  <a:avLst/>
                </a:prstGeom>
                <a:noFill/>
                <a:ln w="3175" cap="flat" cmpd="sng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2" name="Line 353"/>
                <p:cNvSpPr>
                  <a:spLocks noChangeShapeType="1"/>
                </p:cNvSpPr>
                <p:nvPr/>
              </p:nvSpPr>
              <p:spPr bwMode="auto">
                <a:xfrm flipV="1">
                  <a:off x="17" y="0"/>
                  <a:ext cx="86" cy="22"/>
                </a:xfrm>
                <a:prstGeom prst="line">
                  <a:avLst/>
                </a:prstGeom>
                <a:noFill/>
                <a:ln w="3175" cap="flat" cmpd="sng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93" name="Line 354"/>
                <p:cNvSpPr>
                  <a:spLocks noChangeShapeType="1"/>
                </p:cNvSpPr>
                <p:nvPr/>
              </p:nvSpPr>
              <p:spPr bwMode="auto">
                <a:xfrm flipH="1">
                  <a:off x="17" y="14"/>
                  <a:ext cx="1" cy="91"/>
                </a:xfrm>
                <a:prstGeom prst="line">
                  <a:avLst/>
                </a:prstGeom>
                <a:noFill/>
                <a:ln w="3175" cap="flat" cmpd="sng">
                  <a:solidFill>
                    <a:srgbClr val="80808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8" name="Group 96"/>
              <p:cNvGrpSpPr>
                <a:grpSpLocks/>
              </p:cNvGrpSpPr>
              <p:nvPr/>
            </p:nvGrpSpPr>
            <p:grpSpPr bwMode="auto">
              <a:xfrm>
                <a:off x="175" y="0"/>
                <a:ext cx="341" cy="270"/>
                <a:chOff x="0" y="0"/>
                <a:chExt cx="341" cy="270"/>
              </a:xfrm>
            </p:grpSpPr>
            <p:grpSp>
              <p:nvGrpSpPr>
                <p:cNvPr id="368" name="Group 97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41" cy="270"/>
                  <a:chOff x="0" y="0"/>
                  <a:chExt cx="341" cy="270"/>
                </a:xfrm>
              </p:grpSpPr>
              <p:grpSp>
                <p:nvGrpSpPr>
                  <p:cNvPr id="370" name="Group 98"/>
                  <p:cNvGrpSpPr>
                    <a:grpSpLocks/>
                  </p:cNvGrpSpPr>
                  <p:nvPr/>
                </p:nvGrpSpPr>
                <p:grpSpPr bwMode="auto">
                  <a:xfrm>
                    <a:off x="0" y="0"/>
                    <a:ext cx="341" cy="270"/>
                    <a:chOff x="0" y="0"/>
                    <a:chExt cx="341" cy="270"/>
                  </a:xfrm>
                </p:grpSpPr>
                <p:sp>
                  <p:nvSpPr>
                    <p:cNvPr id="381" name="Freeform 358"/>
                    <p:cNvSpPr>
                      <a:spLocks/>
                    </p:cNvSpPr>
                    <p:nvPr/>
                  </p:nvSpPr>
                  <p:spPr bwMode="auto">
                    <a:xfrm>
                      <a:off x="0" y="0"/>
                      <a:ext cx="340" cy="270"/>
                    </a:xfrm>
                    <a:custGeom>
                      <a:avLst/>
                      <a:gdLst>
                        <a:gd name="T0" fmla="*/ 0 w 1360"/>
                        <a:gd name="T1" fmla="*/ 0 h 1348"/>
                        <a:gd name="T2" fmla="*/ 1360 w 1360"/>
                        <a:gd name="T3" fmla="*/ 1348 h 1348"/>
                      </a:gdLst>
                      <a:ahLst/>
                      <a:cxnLst>
                        <a:cxn ang="0">
                          <a:pos x="108" y="23"/>
                        </a:cxn>
                        <a:cxn ang="0">
                          <a:pos x="225" y="16"/>
                        </a:cxn>
                        <a:cxn ang="0">
                          <a:pos x="383" y="5"/>
                        </a:cxn>
                        <a:cxn ang="0">
                          <a:pos x="548" y="0"/>
                        </a:cxn>
                        <a:cxn ang="0">
                          <a:pos x="741" y="0"/>
                        </a:cxn>
                        <a:cxn ang="0">
                          <a:pos x="877" y="3"/>
                        </a:cxn>
                        <a:cxn ang="0">
                          <a:pos x="1085" y="11"/>
                        </a:cxn>
                        <a:cxn ang="0">
                          <a:pos x="1287" y="22"/>
                        </a:cxn>
                        <a:cxn ang="0">
                          <a:pos x="1335" y="24"/>
                        </a:cxn>
                        <a:cxn ang="0">
                          <a:pos x="1346" y="29"/>
                        </a:cxn>
                        <a:cxn ang="0">
                          <a:pos x="1353" y="34"/>
                        </a:cxn>
                        <a:cxn ang="0">
                          <a:pos x="1359" y="45"/>
                        </a:cxn>
                        <a:cxn ang="0">
                          <a:pos x="1360" y="56"/>
                        </a:cxn>
                        <a:cxn ang="0">
                          <a:pos x="1309" y="1323"/>
                        </a:cxn>
                        <a:cxn ang="0">
                          <a:pos x="1303" y="1342"/>
                        </a:cxn>
                        <a:cxn ang="0">
                          <a:pos x="1287" y="1348"/>
                        </a:cxn>
                        <a:cxn ang="0">
                          <a:pos x="847" y="1316"/>
                        </a:cxn>
                        <a:cxn ang="0">
                          <a:pos x="416" y="1283"/>
                        </a:cxn>
                        <a:cxn ang="0">
                          <a:pos x="20" y="1253"/>
                        </a:cxn>
                        <a:cxn ang="0">
                          <a:pos x="0" y="1220"/>
                        </a:cxn>
                        <a:cxn ang="0">
                          <a:pos x="61" y="64"/>
                        </a:cxn>
                        <a:cxn ang="0">
                          <a:pos x="108" y="23"/>
                        </a:cxn>
                      </a:cxnLst>
                      <a:rect l="T0" t="T1" r="T2" b="T3"/>
                      <a:pathLst>
                        <a:path w="1360" h="1348">
                          <a:moveTo>
                            <a:pt x="108" y="23"/>
                          </a:moveTo>
                          <a:lnTo>
                            <a:pt x="225" y="16"/>
                          </a:lnTo>
                          <a:lnTo>
                            <a:pt x="383" y="5"/>
                          </a:lnTo>
                          <a:lnTo>
                            <a:pt x="548" y="0"/>
                          </a:lnTo>
                          <a:lnTo>
                            <a:pt x="741" y="0"/>
                          </a:lnTo>
                          <a:lnTo>
                            <a:pt x="877" y="3"/>
                          </a:lnTo>
                          <a:lnTo>
                            <a:pt x="1085" y="11"/>
                          </a:lnTo>
                          <a:lnTo>
                            <a:pt x="1287" y="22"/>
                          </a:lnTo>
                          <a:lnTo>
                            <a:pt x="1335" y="24"/>
                          </a:lnTo>
                          <a:lnTo>
                            <a:pt x="1346" y="29"/>
                          </a:lnTo>
                          <a:lnTo>
                            <a:pt x="1353" y="34"/>
                          </a:lnTo>
                          <a:lnTo>
                            <a:pt x="1359" y="45"/>
                          </a:lnTo>
                          <a:lnTo>
                            <a:pt x="1360" y="56"/>
                          </a:lnTo>
                          <a:lnTo>
                            <a:pt x="1309" y="1323"/>
                          </a:lnTo>
                          <a:lnTo>
                            <a:pt x="1303" y="1342"/>
                          </a:lnTo>
                          <a:lnTo>
                            <a:pt x="1287" y="1348"/>
                          </a:lnTo>
                          <a:lnTo>
                            <a:pt x="847" y="1316"/>
                          </a:lnTo>
                          <a:lnTo>
                            <a:pt x="416" y="1283"/>
                          </a:lnTo>
                          <a:lnTo>
                            <a:pt x="20" y="1253"/>
                          </a:lnTo>
                          <a:lnTo>
                            <a:pt x="0" y="1220"/>
                          </a:lnTo>
                          <a:lnTo>
                            <a:pt x="61" y="64"/>
                          </a:lnTo>
                          <a:lnTo>
                            <a:pt x="108" y="23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82" name="Arc 359"/>
                    <p:cNvSpPr>
                      <a:spLocks/>
                    </p:cNvSpPr>
                    <p:nvPr/>
                  </p:nvSpPr>
                  <p:spPr bwMode="auto">
                    <a:xfrm>
                      <a:off x="332" y="5"/>
                      <a:ext cx="9" cy="6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</a:gdLst>
                      <a:ahLst/>
                      <a:cxnLst>
                        <a:cxn ang="0">
                          <a:pos x="-1" y="0"/>
                        </a:cxn>
                        <a:cxn ang="0">
                          <a:pos x="21600" y="21600"/>
                        </a:cxn>
                        <a:cxn ang="0">
                          <a:pos x="-1" y="0"/>
                        </a:cxn>
                        <a:cxn ang="0">
                          <a:pos x="21600" y="21600"/>
                        </a:cxn>
                        <a:cxn ang="0">
                          <a:pos x="0" y="21600"/>
                        </a:cxn>
                      </a:cxnLst>
                      <a:rect l="T0" t="T1" r="T2" b="T3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83" name="Arc 360"/>
                    <p:cNvSpPr>
                      <a:spLocks/>
                    </p:cNvSpPr>
                    <p:nvPr/>
                  </p:nvSpPr>
                  <p:spPr bwMode="auto">
                    <a:xfrm>
                      <a:off x="15" y="5"/>
                      <a:ext cx="17" cy="11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</a:gdLst>
                      <a:ahLst/>
                      <a:cxnLst>
                        <a:cxn ang="0">
                          <a:pos x="0" y="21600"/>
                        </a:cxn>
                        <a:cxn ang="0">
                          <a:pos x="21599" y="0"/>
                        </a:cxn>
                        <a:cxn ang="0">
                          <a:pos x="0" y="21600"/>
                        </a:cxn>
                        <a:cxn ang="0">
                          <a:pos x="21599" y="0"/>
                        </a:cxn>
                        <a:cxn ang="0">
                          <a:pos x="21600" y="21600"/>
                        </a:cxn>
                      </a:cxnLst>
                      <a:rect l="T0" t="T1" r="T2" b="T3"/>
                      <a:pathLst>
                        <a:path w="21600" h="21600" fill="none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1600" stroke="0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84" name="Arc 361"/>
                    <p:cNvSpPr>
                      <a:spLocks/>
                    </p:cNvSpPr>
                    <p:nvPr/>
                  </p:nvSpPr>
                  <p:spPr bwMode="auto">
                    <a:xfrm>
                      <a:off x="0" y="243"/>
                      <a:ext cx="7" cy="8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</a:gdLst>
                      <a:ahLst/>
                      <a:cxnLst>
                        <a:cxn ang="0">
                          <a:pos x="21600" y="21600"/>
                        </a:cxn>
                        <a:cxn ang="0">
                          <a:pos x="0" y="0"/>
                        </a:cxn>
                        <a:cxn ang="0">
                          <a:pos x="21600" y="21600"/>
                        </a:cxn>
                        <a:cxn ang="0">
                          <a:pos x="0" y="0"/>
                        </a:cxn>
                        <a:cxn ang="0">
                          <a:pos x="21600" y="0"/>
                        </a:cxn>
                      </a:cxnLst>
                      <a:rect l="T0" t="T1" r="T2" b="T3"/>
                      <a:pathLst>
                        <a:path w="21600" h="21600" fill="none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</a:path>
                        <a:path w="21600" h="21600" stroke="0" extrusionOk="0">
                          <a:moveTo>
                            <a:pt x="21600" y="21600"/>
                          </a:moveTo>
                          <a:cubicBezTo>
                            <a:pt x="9670" y="21600"/>
                            <a:pt x="0" y="11929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71" name="Group 103"/>
                  <p:cNvGrpSpPr>
                    <a:grpSpLocks/>
                  </p:cNvGrpSpPr>
                  <p:nvPr/>
                </p:nvGrpSpPr>
                <p:grpSpPr bwMode="auto">
                  <a:xfrm>
                    <a:off x="36" y="42"/>
                    <a:ext cx="258" cy="183"/>
                    <a:chOff x="0" y="0"/>
                    <a:chExt cx="258" cy="183"/>
                  </a:xfrm>
                </p:grpSpPr>
                <p:grpSp>
                  <p:nvGrpSpPr>
                    <p:cNvPr id="372" name="Group 10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0" y="0"/>
                      <a:ext cx="258" cy="183"/>
                      <a:chOff x="0" y="0"/>
                      <a:chExt cx="258" cy="183"/>
                    </a:xfrm>
                  </p:grpSpPr>
                  <p:sp>
                    <p:nvSpPr>
                      <p:cNvPr id="377" name="Freeform 36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0" y="0"/>
                        <a:ext cx="248" cy="4"/>
                      </a:xfrm>
                      <a:custGeom>
                        <a:avLst/>
                        <a:gdLst>
                          <a:gd name="T0" fmla="*/ 0 w 991"/>
                          <a:gd name="T1" fmla="*/ 0 h 20"/>
                          <a:gd name="T2" fmla="*/ 991 w 991"/>
                          <a:gd name="T3" fmla="*/ 20 h 20"/>
                        </a:gdLst>
                        <a:ahLst/>
                        <a:cxnLst>
                          <a:cxn ang="0">
                            <a:pos x="0" y="0"/>
                          </a:cxn>
                          <a:cxn ang="0">
                            <a:pos x="991" y="1"/>
                          </a:cxn>
                          <a:cxn ang="0">
                            <a:pos x="968" y="20"/>
                          </a:cxn>
                          <a:cxn ang="0">
                            <a:pos x="21" y="20"/>
                          </a:cxn>
                          <a:cxn ang="0">
                            <a:pos x="0" y="0"/>
                          </a:cxn>
                        </a:cxnLst>
                        <a:rect l="T0" t="T1" r="T2" b="T3"/>
                        <a:pathLst>
                          <a:path w="991" h="20">
                            <a:moveTo>
                              <a:pt x="0" y="0"/>
                            </a:moveTo>
                            <a:lnTo>
                              <a:pt x="991" y="1"/>
                            </a:lnTo>
                            <a:lnTo>
                              <a:pt x="968" y="20"/>
                            </a:lnTo>
                            <a:lnTo>
                              <a:pt x="21" y="2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808080"/>
                      </a:solidFill>
                      <a:ln w="9525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78" name="Freeform 36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42" y="0"/>
                        <a:ext cx="16" cy="183"/>
                      </a:xfrm>
                      <a:custGeom>
                        <a:avLst/>
                        <a:gdLst>
                          <a:gd name="T0" fmla="*/ 0 w 64"/>
                          <a:gd name="T1" fmla="*/ 0 h 917"/>
                          <a:gd name="T2" fmla="*/ 64 w 64"/>
                          <a:gd name="T3" fmla="*/ 917 h 917"/>
                        </a:gdLst>
                        <a:ahLst/>
                        <a:cxnLst>
                          <a:cxn ang="0">
                            <a:pos x="40" y="19"/>
                          </a:cxn>
                          <a:cxn ang="0">
                            <a:pos x="64" y="0"/>
                          </a:cxn>
                          <a:cxn ang="0">
                            <a:pos x="41" y="498"/>
                          </a:cxn>
                          <a:cxn ang="0">
                            <a:pos x="21" y="917"/>
                          </a:cxn>
                          <a:cxn ang="0">
                            <a:pos x="0" y="891"/>
                          </a:cxn>
                          <a:cxn ang="0">
                            <a:pos x="40" y="19"/>
                          </a:cxn>
                        </a:cxnLst>
                        <a:rect l="T0" t="T1" r="T2" b="T3"/>
                        <a:pathLst>
                          <a:path w="64" h="917">
                            <a:moveTo>
                              <a:pt x="40" y="19"/>
                            </a:moveTo>
                            <a:lnTo>
                              <a:pt x="64" y="0"/>
                            </a:lnTo>
                            <a:lnTo>
                              <a:pt x="41" y="498"/>
                            </a:lnTo>
                            <a:lnTo>
                              <a:pt x="21" y="917"/>
                            </a:lnTo>
                            <a:lnTo>
                              <a:pt x="0" y="891"/>
                            </a:lnTo>
                            <a:lnTo>
                              <a:pt x="40" y="19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9525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79" name="Freeform 36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0" y="168"/>
                        <a:ext cx="248" cy="15"/>
                      </a:xfrm>
                      <a:custGeom>
                        <a:avLst/>
                        <a:gdLst>
                          <a:gd name="T0" fmla="*/ 0 w 992"/>
                          <a:gd name="T1" fmla="*/ 0 h 75"/>
                          <a:gd name="T2" fmla="*/ 992 w 992"/>
                          <a:gd name="T3" fmla="*/ 75 h 75"/>
                        </a:gdLst>
                        <a:ahLst/>
                        <a:cxnLst>
                          <a:cxn ang="0">
                            <a:pos x="24" y="0"/>
                          </a:cxn>
                          <a:cxn ang="0">
                            <a:pos x="0" y="24"/>
                          </a:cxn>
                          <a:cxn ang="0">
                            <a:pos x="992" y="75"/>
                          </a:cxn>
                          <a:cxn ang="0">
                            <a:pos x="971" y="50"/>
                          </a:cxn>
                          <a:cxn ang="0">
                            <a:pos x="24" y="0"/>
                          </a:cxn>
                        </a:cxnLst>
                        <a:rect l="T0" t="T1" r="T2" b="T3"/>
                        <a:pathLst>
                          <a:path w="992" h="75">
                            <a:moveTo>
                              <a:pt x="24" y="0"/>
                            </a:moveTo>
                            <a:lnTo>
                              <a:pt x="0" y="24"/>
                            </a:lnTo>
                            <a:lnTo>
                              <a:pt x="992" y="75"/>
                            </a:lnTo>
                            <a:lnTo>
                              <a:pt x="971" y="50"/>
                            </a:lnTo>
                            <a:lnTo>
                              <a:pt x="24" y="0"/>
                            </a:lnTo>
                            <a:close/>
                          </a:path>
                        </a:pathLst>
                      </a:custGeom>
                      <a:solidFill>
                        <a:srgbClr val="DFDFDF"/>
                      </a:solidFill>
                      <a:ln w="9525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80" name="Freeform 36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0" y="0"/>
                        <a:ext cx="16" cy="173"/>
                      </a:xfrm>
                      <a:custGeom>
                        <a:avLst/>
                        <a:gdLst>
                          <a:gd name="T0" fmla="*/ 0 w 63"/>
                          <a:gd name="T1" fmla="*/ 0 h 865"/>
                          <a:gd name="T2" fmla="*/ 63 w 63"/>
                          <a:gd name="T3" fmla="*/ 865 h 865"/>
                        </a:gdLst>
                        <a:ahLst/>
                        <a:cxnLst>
                          <a:cxn ang="0">
                            <a:pos x="42" y="0"/>
                          </a:cxn>
                          <a:cxn ang="0">
                            <a:pos x="63" y="19"/>
                          </a:cxn>
                          <a:cxn ang="0">
                            <a:pos x="24" y="841"/>
                          </a:cxn>
                          <a:cxn ang="0">
                            <a:pos x="0" y="865"/>
                          </a:cxn>
                          <a:cxn ang="0">
                            <a:pos x="42" y="0"/>
                          </a:cxn>
                        </a:cxnLst>
                        <a:rect l="T0" t="T1" r="T2" b="T3"/>
                        <a:pathLst>
                          <a:path w="63" h="865">
                            <a:moveTo>
                              <a:pt x="42" y="0"/>
                            </a:moveTo>
                            <a:lnTo>
                              <a:pt x="63" y="19"/>
                            </a:lnTo>
                            <a:lnTo>
                              <a:pt x="24" y="841"/>
                            </a:lnTo>
                            <a:lnTo>
                              <a:pt x="0" y="865"/>
                            </a:lnTo>
                            <a:lnTo>
                              <a:pt x="42" y="0"/>
                            </a:lnTo>
                            <a:close/>
                          </a:path>
                        </a:pathLst>
                      </a:custGeom>
                      <a:solidFill>
                        <a:srgbClr val="BFBFBF"/>
                      </a:solidFill>
                      <a:ln w="9525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373" name="Group 10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5" y="4"/>
                      <a:ext cx="247" cy="174"/>
                      <a:chOff x="0" y="0"/>
                      <a:chExt cx="247" cy="174"/>
                    </a:xfrm>
                  </p:grpSpPr>
                  <p:sp>
                    <p:nvSpPr>
                      <p:cNvPr id="374" name="Freeform 36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0" y="0"/>
                        <a:ext cx="247" cy="174"/>
                      </a:xfrm>
                      <a:custGeom>
                        <a:avLst/>
                        <a:gdLst>
                          <a:gd name="T0" fmla="*/ 0 w 987"/>
                          <a:gd name="T1" fmla="*/ 0 h 872"/>
                          <a:gd name="T2" fmla="*/ 987 w 987"/>
                          <a:gd name="T3" fmla="*/ 872 h 872"/>
                        </a:gdLst>
                        <a:ahLst/>
                        <a:cxnLst>
                          <a:cxn ang="0">
                            <a:pos x="40" y="0"/>
                          </a:cxn>
                          <a:cxn ang="0">
                            <a:pos x="987" y="0"/>
                          </a:cxn>
                          <a:cxn ang="0">
                            <a:pos x="948" y="872"/>
                          </a:cxn>
                          <a:cxn ang="0">
                            <a:pos x="0" y="822"/>
                          </a:cxn>
                          <a:cxn ang="0">
                            <a:pos x="40" y="0"/>
                          </a:cxn>
                        </a:cxnLst>
                        <a:rect l="T0" t="T1" r="T2" b="T3"/>
                        <a:pathLst>
                          <a:path w="987" h="872">
                            <a:moveTo>
                              <a:pt x="40" y="0"/>
                            </a:moveTo>
                            <a:lnTo>
                              <a:pt x="987" y="0"/>
                            </a:lnTo>
                            <a:lnTo>
                              <a:pt x="948" y="872"/>
                            </a:lnTo>
                            <a:lnTo>
                              <a:pt x="0" y="822"/>
                            </a:lnTo>
                            <a:lnTo>
                              <a:pt x="40" y="0"/>
                            </a:lnTo>
                            <a:close/>
                          </a:path>
                        </a:pathLst>
                      </a:custGeom>
                      <a:solidFill>
                        <a:srgbClr val="000000"/>
                      </a:solidFill>
                      <a:ln w="9525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75" name="Freeform 37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9" y="6"/>
                        <a:ext cx="230" cy="162"/>
                      </a:xfrm>
                      <a:custGeom>
                        <a:avLst/>
                        <a:gdLst>
                          <a:gd name="T0" fmla="*/ 0 w 920"/>
                          <a:gd name="T1" fmla="*/ 0 h 807"/>
                          <a:gd name="T2" fmla="*/ 920 w 920"/>
                          <a:gd name="T3" fmla="*/ 807 h 807"/>
                        </a:gdLst>
                        <a:ahLst/>
                        <a:cxnLst>
                          <a:cxn ang="0">
                            <a:pos x="34" y="1"/>
                          </a:cxn>
                          <a:cxn ang="0">
                            <a:pos x="920" y="0"/>
                          </a:cxn>
                          <a:cxn ang="0">
                            <a:pos x="882" y="807"/>
                          </a:cxn>
                          <a:cxn ang="0">
                            <a:pos x="0" y="766"/>
                          </a:cxn>
                          <a:cxn ang="0">
                            <a:pos x="34" y="1"/>
                          </a:cxn>
                        </a:cxnLst>
                        <a:rect l="T0" t="T1" r="T2" b="T3"/>
                        <a:pathLst>
                          <a:path w="920" h="807">
                            <a:moveTo>
                              <a:pt x="34" y="1"/>
                            </a:moveTo>
                            <a:lnTo>
                              <a:pt x="920" y="0"/>
                            </a:lnTo>
                            <a:lnTo>
                              <a:pt x="882" y="807"/>
                            </a:lnTo>
                            <a:lnTo>
                              <a:pt x="0" y="766"/>
                            </a:lnTo>
                            <a:lnTo>
                              <a:pt x="34" y="1"/>
                            </a:lnTo>
                            <a:close/>
                          </a:path>
                        </a:pathLst>
                      </a:custGeom>
                      <a:solidFill>
                        <a:srgbClr val="C0C0C0"/>
                      </a:solidFill>
                      <a:ln w="9525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76" name="Freeform 37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3" y="16"/>
                        <a:ext cx="217" cy="145"/>
                      </a:xfrm>
                      <a:custGeom>
                        <a:avLst/>
                        <a:gdLst>
                          <a:gd name="T0" fmla="*/ 0 w 868"/>
                          <a:gd name="T1" fmla="*/ 0 h 728"/>
                          <a:gd name="T2" fmla="*/ 868 w 868"/>
                          <a:gd name="T3" fmla="*/ 728 h 728"/>
                        </a:gdLst>
                        <a:ahLst/>
                        <a:cxnLst>
                          <a:cxn ang="0">
                            <a:pos x="31" y="0"/>
                          </a:cxn>
                          <a:cxn ang="0">
                            <a:pos x="868" y="0"/>
                          </a:cxn>
                          <a:cxn ang="0">
                            <a:pos x="833" y="728"/>
                          </a:cxn>
                          <a:cxn ang="0">
                            <a:pos x="0" y="691"/>
                          </a:cxn>
                          <a:cxn ang="0">
                            <a:pos x="31" y="0"/>
                          </a:cxn>
                        </a:cxnLst>
                        <a:rect l="T0" t="T1" r="T2" b="T3"/>
                        <a:pathLst>
                          <a:path w="868" h="728">
                            <a:moveTo>
                              <a:pt x="31" y="0"/>
                            </a:moveTo>
                            <a:lnTo>
                              <a:pt x="868" y="0"/>
                            </a:lnTo>
                            <a:lnTo>
                              <a:pt x="833" y="728"/>
                            </a:lnTo>
                            <a:lnTo>
                              <a:pt x="0" y="691"/>
                            </a:lnTo>
                            <a:lnTo>
                              <a:pt x="31" y="0"/>
                            </a:lnTo>
                            <a:close/>
                          </a:path>
                        </a:pathLst>
                      </a:custGeom>
                      <a:solidFill>
                        <a:srgbClr val="0000FF"/>
                      </a:solidFill>
                      <a:ln w="9525">
                        <a:noFill/>
                        <a:round/>
                        <a:headEnd/>
                        <a:tailEnd/>
                      </a:ln>
                      <a:effectLst/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</p:grpSp>
            <p:sp>
              <p:nvSpPr>
                <p:cNvPr id="369" name="Freeform 372"/>
                <p:cNvSpPr>
                  <a:spLocks/>
                </p:cNvSpPr>
                <p:nvPr/>
              </p:nvSpPr>
              <p:spPr bwMode="auto">
                <a:xfrm>
                  <a:off x="273" y="248"/>
                  <a:ext cx="15" cy="4"/>
                </a:xfrm>
                <a:custGeom>
                  <a:avLst/>
                  <a:gdLst>
                    <a:gd name="T0" fmla="*/ 0 w 57"/>
                    <a:gd name="T1" fmla="*/ 0 h 21"/>
                    <a:gd name="T2" fmla="*/ 57 w 57"/>
                    <a:gd name="T3" fmla="*/ 21 h 21"/>
                  </a:gdLst>
                  <a:ahLst/>
                  <a:cxnLst>
                    <a:cxn ang="0">
                      <a:pos x="0" y="0"/>
                    </a:cxn>
                    <a:cxn ang="0">
                      <a:pos x="57" y="1"/>
                    </a:cxn>
                    <a:cxn ang="0">
                      <a:pos x="57" y="21"/>
                    </a:cxn>
                    <a:cxn ang="0">
                      <a:pos x="0" y="18"/>
                    </a:cxn>
                    <a:cxn ang="0">
                      <a:pos x="0" y="0"/>
                    </a:cxn>
                  </a:cxnLst>
                  <a:rect l="T0" t="T1" r="T2" b="T3"/>
                  <a:pathLst>
                    <a:path w="57" h="21">
                      <a:moveTo>
                        <a:pt x="0" y="0"/>
                      </a:moveTo>
                      <a:lnTo>
                        <a:pt x="57" y="1"/>
                      </a:lnTo>
                      <a:lnTo>
                        <a:pt x="57" y="21"/>
                      </a:lnTo>
                      <a:lnTo>
                        <a:pt x="0" y="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80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09" name="Group 114"/>
              <p:cNvGrpSpPr>
                <a:grpSpLocks/>
              </p:cNvGrpSpPr>
              <p:nvPr/>
            </p:nvGrpSpPr>
            <p:grpSpPr bwMode="auto">
              <a:xfrm>
                <a:off x="42" y="355"/>
                <a:ext cx="481" cy="93"/>
                <a:chOff x="0" y="0"/>
                <a:chExt cx="481" cy="93"/>
              </a:xfrm>
            </p:grpSpPr>
            <p:sp>
              <p:nvSpPr>
                <p:cNvPr id="310" name="Freeform 374"/>
                <p:cNvSpPr>
                  <a:spLocks/>
                </p:cNvSpPr>
                <p:nvPr/>
              </p:nvSpPr>
              <p:spPr bwMode="auto">
                <a:xfrm>
                  <a:off x="332" y="28"/>
                  <a:ext cx="115" cy="41"/>
                </a:xfrm>
                <a:custGeom>
                  <a:avLst/>
                  <a:gdLst>
                    <a:gd name="T0" fmla="*/ 0 w 462"/>
                    <a:gd name="T1" fmla="*/ 0 h 204"/>
                    <a:gd name="T2" fmla="*/ 462 w 462"/>
                    <a:gd name="T3" fmla="*/ 204 h 204"/>
                  </a:gdLst>
                  <a:ahLst/>
                  <a:cxnLst>
                    <a:cxn ang="0">
                      <a:pos x="179" y="0"/>
                    </a:cxn>
                    <a:cxn ang="0">
                      <a:pos x="70" y="119"/>
                    </a:cxn>
                    <a:cxn ang="0">
                      <a:pos x="0" y="170"/>
                    </a:cxn>
                    <a:cxn ang="0">
                      <a:pos x="303" y="204"/>
                    </a:cxn>
                    <a:cxn ang="0">
                      <a:pos x="373" y="140"/>
                    </a:cxn>
                    <a:cxn ang="0">
                      <a:pos x="462" y="27"/>
                    </a:cxn>
                    <a:cxn ang="0">
                      <a:pos x="179" y="0"/>
                    </a:cxn>
                  </a:cxnLst>
                  <a:rect l="T0" t="T1" r="T2" b="T3"/>
                  <a:pathLst>
                    <a:path w="462" h="204">
                      <a:moveTo>
                        <a:pt x="179" y="0"/>
                      </a:moveTo>
                      <a:lnTo>
                        <a:pt x="70" y="119"/>
                      </a:lnTo>
                      <a:lnTo>
                        <a:pt x="0" y="170"/>
                      </a:lnTo>
                      <a:lnTo>
                        <a:pt x="303" y="204"/>
                      </a:lnTo>
                      <a:lnTo>
                        <a:pt x="373" y="140"/>
                      </a:lnTo>
                      <a:lnTo>
                        <a:pt x="462" y="27"/>
                      </a:lnTo>
                      <a:lnTo>
                        <a:pt x="179" y="0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11" name="Group 116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481" cy="93"/>
                  <a:chOff x="0" y="0"/>
                  <a:chExt cx="481" cy="93"/>
                </a:xfrm>
              </p:grpSpPr>
              <p:sp>
                <p:nvSpPr>
                  <p:cNvPr id="312" name="Freeform 376"/>
                  <p:cNvSpPr>
                    <a:spLocks/>
                  </p:cNvSpPr>
                  <p:nvPr/>
                </p:nvSpPr>
                <p:spPr bwMode="auto">
                  <a:xfrm>
                    <a:off x="0" y="37"/>
                    <a:ext cx="426" cy="56"/>
                  </a:xfrm>
                  <a:custGeom>
                    <a:avLst/>
                    <a:gdLst>
                      <a:gd name="T0" fmla="*/ 0 w 1701"/>
                      <a:gd name="T1" fmla="*/ 0 h 282"/>
                      <a:gd name="T2" fmla="*/ 1701 w 1701"/>
                      <a:gd name="T3" fmla="*/ 282 h 282"/>
                    </a:gdLst>
                    <a:ahLst/>
                    <a:cxnLst>
                      <a:cxn ang="0">
                        <a:pos x="0" y="0"/>
                      </a:cxn>
                      <a:cxn ang="0">
                        <a:pos x="0" y="73"/>
                      </a:cxn>
                      <a:cxn ang="0">
                        <a:pos x="1701" y="282"/>
                      </a:cxn>
                      <a:cxn ang="0">
                        <a:pos x="1700" y="208"/>
                      </a:cxn>
                      <a:cxn ang="0">
                        <a:pos x="0" y="0"/>
                      </a:cxn>
                    </a:cxnLst>
                    <a:rect l="T0" t="T1" r="T2" b="T3"/>
                    <a:pathLst>
                      <a:path w="1701" h="282">
                        <a:moveTo>
                          <a:pt x="0" y="0"/>
                        </a:moveTo>
                        <a:lnTo>
                          <a:pt x="0" y="73"/>
                        </a:lnTo>
                        <a:lnTo>
                          <a:pt x="1701" y="282"/>
                        </a:lnTo>
                        <a:lnTo>
                          <a:pt x="1700" y="20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3" name="Freeform 377"/>
                  <p:cNvSpPr>
                    <a:spLocks/>
                  </p:cNvSpPr>
                  <p:nvPr/>
                </p:nvSpPr>
                <p:spPr bwMode="auto">
                  <a:xfrm>
                    <a:off x="425" y="29"/>
                    <a:ext cx="56" cy="64"/>
                  </a:xfrm>
                  <a:custGeom>
                    <a:avLst/>
                    <a:gdLst>
                      <a:gd name="T0" fmla="*/ 0 w 224"/>
                      <a:gd name="T1" fmla="*/ 0 h 320"/>
                      <a:gd name="T2" fmla="*/ 224 w 224"/>
                      <a:gd name="T3" fmla="*/ 320 h 320"/>
                    </a:gdLst>
                    <a:ahLst/>
                    <a:cxnLst>
                      <a:cxn ang="0">
                        <a:pos x="0" y="247"/>
                      </a:cxn>
                      <a:cxn ang="0">
                        <a:pos x="0" y="320"/>
                      </a:cxn>
                      <a:cxn ang="0">
                        <a:pos x="98" y="246"/>
                      </a:cxn>
                      <a:cxn ang="0">
                        <a:pos x="137" y="203"/>
                      </a:cxn>
                      <a:cxn ang="0">
                        <a:pos x="224" y="90"/>
                      </a:cxn>
                      <a:cxn ang="0">
                        <a:pos x="224" y="0"/>
                      </a:cxn>
                      <a:cxn ang="0">
                        <a:pos x="111" y="152"/>
                      </a:cxn>
                      <a:cxn ang="0">
                        <a:pos x="0" y="247"/>
                      </a:cxn>
                    </a:cxnLst>
                    <a:rect l="T0" t="T1" r="T2" b="T3"/>
                    <a:pathLst>
                      <a:path w="224" h="320">
                        <a:moveTo>
                          <a:pt x="0" y="247"/>
                        </a:moveTo>
                        <a:lnTo>
                          <a:pt x="0" y="320"/>
                        </a:lnTo>
                        <a:lnTo>
                          <a:pt x="98" y="246"/>
                        </a:lnTo>
                        <a:lnTo>
                          <a:pt x="137" y="203"/>
                        </a:lnTo>
                        <a:lnTo>
                          <a:pt x="224" y="90"/>
                        </a:lnTo>
                        <a:lnTo>
                          <a:pt x="224" y="0"/>
                        </a:lnTo>
                        <a:lnTo>
                          <a:pt x="111" y="152"/>
                        </a:lnTo>
                        <a:lnTo>
                          <a:pt x="0" y="247"/>
                        </a:lnTo>
                        <a:close/>
                      </a:path>
                    </a:pathLst>
                  </a:custGeom>
                  <a:solidFill>
                    <a:srgbClr val="5F5F5F"/>
                  </a:soli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4" name="Line 378"/>
                  <p:cNvSpPr>
                    <a:spLocks noChangeShapeType="1"/>
                  </p:cNvSpPr>
                  <p:nvPr/>
                </p:nvSpPr>
                <p:spPr bwMode="auto">
                  <a:xfrm>
                    <a:off x="1" y="41"/>
                    <a:ext cx="425" cy="41"/>
                  </a:xfrm>
                  <a:prstGeom prst="line">
                    <a:avLst/>
                  </a:prstGeom>
                  <a:noFill/>
                  <a:ln w="3175" cap="flat" cmpd="sng">
                    <a:solidFill>
                      <a:srgbClr val="7F7F7F"/>
                    </a:solidFill>
                    <a:round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15" name="Group 120"/>
                  <p:cNvGrpSpPr>
                    <a:grpSpLocks/>
                  </p:cNvGrpSpPr>
                  <p:nvPr/>
                </p:nvGrpSpPr>
                <p:grpSpPr bwMode="auto">
                  <a:xfrm>
                    <a:off x="28" y="0"/>
                    <a:ext cx="410" cy="69"/>
                    <a:chOff x="0" y="0"/>
                    <a:chExt cx="410" cy="69"/>
                  </a:xfrm>
                </p:grpSpPr>
                <p:sp>
                  <p:nvSpPr>
                    <p:cNvPr id="319" name="Freeform 380"/>
                    <p:cNvSpPr>
                      <a:spLocks/>
                    </p:cNvSpPr>
                    <p:nvPr/>
                  </p:nvSpPr>
                  <p:spPr bwMode="auto">
                    <a:xfrm>
                      <a:off x="0" y="3"/>
                      <a:ext cx="315" cy="55"/>
                    </a:xfrm>
                    <a:custGeom>
                      <a:avLst/>
                      <a:gdLst>
                        <a:gd name="T0" fmla="*/ 0 w 1259"/>
                        <a:gd name="T1" fmla="*/ 0 h 279"/>
                        <a:gd name="T2" fmla="*/ 1259 w 1259"/>
                        <a:gd name="T3" fmla="*/ 279 h 279"/>
                      </a:gdLst>
                      <a:ahLst/>
                      <a:cxnLst>
                        <a:cxn ang="0">
                          <a:pos x="216" y="0"/>
                        </a:cxn>
                        <a:cxn ang="0">
                          <a:pos x="67" y="122"/>
                        </a:cxn>
                        <a:cxn ang="0">
                          <a:pos x="0" y="160"/>
                        </a:cxn>
                        <a:cxn ang="0">
                          <a:pos x="1068" y="279"/>
                        </a:cxn>
                        <a:cxn ang="0">
                          <a:pos x="1144" y="225"/>
                        </a:cxn>
                        <a:cxn ang="0">
                          <a:pos x="1259" y="112"/>
                        </a:cxn>
                        <a:cxn ang="0">
                          <a:pos x="216" y="0"/>
                        </a:cxn>
                      </a:cxnLst>
                      <a:rect l="T0" t="T1" r="T2" b="T3"/>
                      <a:pathLst>
                        <a:path w="1259" h="279">
                          <a:moveTo>
                            <a:pt x="216" y="0"/>
                          </a:moveTo>
                          <a:lnTo>
                            <a:pt x="67" y="122"/>
                          </a:lnTo>
                          <a:lnTo>
                            <a:pt x="0" y="160"/>
                          </a:lnTo>
                          <a:lnTo>
                            <a:pt x="1068" y="279"/>
                          </a:lnTo>
                          <a:lnTo>
                            <a:pt x="1144" y="225"/>
                          </a:lnTo>
                          <a:lnTo>
                            <a:pt x="1259" y="112"/>
                          </a:lnTo>
                          <a:lnTo>
                            <a:pt x="216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320" name="Group 12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" y="0"/>
                      <a:ext cx="402" cy="69"/>
                      <a:chOff x="0" y="0"/>
                      <a:chExt cx="402" cy="69"/>
                    </a:xfrm>
                  </p:grpSpPr>
                  <p:grpSp>
                    <p:nvGrpSpPr>
                      <p:cNvPr id="321" name="Group 123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6" y="0"/>
                        <a:ext cx="294" cy="57"/>
                        <a:chOff x="0" y="0"/>
                        <a:chExt cx="294" cy="57"/>
                      </a:xfrm>
                    </p:grpSpPr>
                    <p:grpSp>
                      <p:nvGrpSpPr>
                        <p:cNvPr id="335" name="Group 124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0" y="0"/>
                          <a:ext cx="62" cy="38"/>
                          <a:chOff x="0" y="0"/>
                          <a:chExt cx="62" cy="38"/>
                        </a:xfrm>
                      </p:grpSpPr>
                      <p:sp>
                        <p:nvSpPr>
                          <p:cNvPr id="366" name="Line 38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0" y="29"/>
                            <a:ext cx="20" cy="9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367" name="Line 385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20" y="0"/>
                            <a:ext cx="42" cy="29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336" name="Group 12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4" y="2"/>
                          <a:ext cx="62" cy="38"/>
                          <a:chOff x="0" y="0"/>
                          <a:chExt cx="62" cy="38"/>
                        </a:xfrm>
                      </p:grpSpPr>
                      <p:sp>
                        <p:nvSpPr>
                          <p:cNvPr id="364" name="Line 387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0" y="29"/>
                            <a:ext cx="20" cy="9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365" name="Line 388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20" y="0"/>
                            <a:ext cx="42" cy="29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337" name="Group 130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9" y="3"/>
                          <a:ext cx="62" cy="38"/>
                          <a:chOff x="0" y="0"/>
                          <a:chExt cx="62" cy="38"/>
                        </a:xfrm>
                      </p:grpSpPr>
                      <p:sp>
                        <p:nvSpPr>
                          <p:cNvPr id="362" name="Line 39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0" y="30"/>
                            <a:ext cx="20" cy="8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363" name="Line 39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20" y="0"/>
                            <a:ext cx="42" cy="30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338" name="Group 133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71" y="6"/>
                          <a:ext cx="62" cy="38"/>
                          <a:chOff x="0" y="0"/>
                          <a:chExt cx="62" cy="38"/>
                        </a:xfrm>
                      </p:grpSpPr>
                      <p:sp>
                        <p:nvSpPr>
                          <p:cNvPr id="360" name="Line 393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0" y="29"/>
                            <a:ext cx="21" cy="9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361" name="Line 39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21" y="0"/>
                            <a:ext cx="41" cy="29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339" name="Group 136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96" y="7"/>
                          <a:ext cx="62" cy="39"/>
                          <a:chOff x="0" y="0"/>
                          <a:chExt cx="62" cy="39"/>
                        </a:xfrm>
                      </p:grpSpPr>
                      <p:sp>
                        <p:nvSpPr>
                          <p:cNvPr id="358" name="Line 396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0" y="30"/>
                            <a:ext cx="20" cy="9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359" name="Line 397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20" y="0"/>
                            <a:ext cx="42" cy="30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340" name="Group 139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19" y="9"/>
                          <a:ext cx="62" cy="38"/>
                          <a:chOff x="0" y="0"/>
                          <a:chExt cx="62" cy="38"/>
                        </a:xfrm>
                      </p:grpSpPr>
                      <p:sp>
                        <p:nvSpPr>
                          <p:cNvPr id="356" name="Line 399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0" y="29"/>
                            <a:ext cx="20" cy="9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357" name="Line 400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20" y="0"/>
                            <a:ext cx="42" cy="29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341" name="Group 14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43" y="11"/>
                          <a:ext cx="61" cy="38"/>
                          <a:chOff x="0" y="0"/>
                          <a:chExt cx="61" cy="38"/>
                        </a:xfrm>
                      </p:grpSpPr>
                      <p:sp>
                        <p:nvSpPr>
                          <p:cNvPr id="354" name="Line 40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0" y="29"/>
                            <a:ext cx="19" cy="9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355" name="Line 403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19" y="0"/>
                            <a:ext cx="42" cy="29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342" name="Group 14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64" y="13"/>
                          <a:ext cx="61" cy="39"/>
                          <a:chOff x="0" y="0"/>
                          <a:chExt cx="61" cy="39"/>
                        </a:xfrm>
                      </p:grpSpPr>
                      <p:sp>
                        <p:nvSpPr>
                          <p:cNvPr id="352" name="Line 405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0" y="30"/>
                            <a:ext cx="20" cy="9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353" name="Line 406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20" y="0"/>
                            <a:ext cx="41" cy="30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343" name="Group 14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87" y="16"/>
                          <a:ext cx="61" cy="38"/>
                          <a:chOff x="0" y="0"/>
                          <a:chExt cx="61" cy="38"/>
                        </a:xfrm>
                      </p:grpSpPr>
                      <p:sp>
                        <p:nvSpPr>
                          <p:cNvPr id="350" name="Line 408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0" y="30"/>
                            <a:ext cx="20" cy="8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351" name="Line 409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20" y="0"/>
                            <a:ext cx="41" cy="30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344" name="Group 15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10" y="18"/>
                          <a:ext cx="62" cy="38"/>
                          <a:chOff x="0" y="0"/>
                          <a:chExt cx="62" cy="38"/>
                        </a:xfrm>
                      </p:grpSpPr>
                      <p:sp>
                        <p:nvSpPr>
                          <p:cNvPr id="348" name="Line 41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0" y="29"/>
                            <a:ext cx="20" cy="9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349" name="Line 41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20" y="0"/>
                            <a:ext cx="42" cy="29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345" name="Group 154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233" y="19"/>
                          <a:ext cx="61" cy="38"/>
                          <a:chOff x="0" y="0"/>
                          <a:chExt cx="61" cy="38"/>
                        </a:xfrm>
                      </p:grpSpPr>
                      <p:sp>
                        <p:nvSpPr>
                          <p:cNvPr id="346" name="Line 41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0" y="29"/>
                            <a:ext cx="19" cy="9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347" name="Line 415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19" y="0"/>
                            <a:ext cx="42" cy="29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  <p:grpSp>
                    <p:nvGrpSpPr>
                      <p:cNvPr id="322" name="Group 15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10" y="25"/>
                        <a:ext cx="89" cy="44"/>
                        <a:chOff x="0" y="0"/>
                        <a:chExt cx="89" cy="44"/>
                      </a:xfrm>
                    </p:grpSpPr>
                    <p:grpSp>
                      <p:nvGrpSpPr>
                        <p:cNvPr id="326" name="Group 158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37" y="3"/>
                          <a:ext cx="52" cy="41"/>
                          <a:chOff x="0" y="0"/>
                          <a:chExt cx="52" cy="41"/>
                        </a:xfrm>
                      </p:grpSpPr>
                      <p:sp>
                        <p:nvSpPr>
                          <p:cNvPr id="333" name="Line 418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0" y="30"/>
                            <a:ext cx="17" cy="11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334" name="Line 419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17" y="0"/>
                            <a:ext cx="35" cy="30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327" name="Group 161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19" y="1"/>
                          <a:ext cx="52" cy="42"/>
                          <a:chOff x="0" y="0"/>
                          <a:chExt cx="52" cy="42"/>
                        </a:xfrm>
                      </p:grpSpPr>
                      <p:sp>
                        <p:nvSpPr>
                          <p:cNvPr id="331" name="Line 421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0" y="31"/>
                            <a:ext cx="17" cy="11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332" name="Line 422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17" y="0"/>
                            <a:ext cx="35" cy="31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  <p:grpSp>
                      <p:nvGrpSpPr>
                        <p:cNvPr id="328" name="Group 164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0" y="0"/>
                          <a:ext cx="51" cy="41"/>
                          <a:chOff x="0" y="0"/>
                          <a:chExt cx="51" cy="41"/>
                        </a:xfrm>
                      </p:grpSpPr>
                      <p:sp>
                        <p:nvSpPr>
                          <p:cNvPr id="329" name="Line 424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0" y="30"/>
                            <a:ext cx="18" cy="11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  <p:sp>
                        <p:nvSpPr>
                          <p:cNvPr id="330" name="Line 425"/>
                          <p:cNvSpPr>
                            <a:spLocks noChangeShapeType="1"/>
                          </p:cNvSpPr>
                          <p:nvPr/>
                        </p:nvSpPr>
                        <p:spPr bwMode="auto">
                          <a:xfrm flipV="1">
                            <a:off x="18" y="0"/>
                            <a:ext cx="33" cy="30"/>
                          </a:xfrm>
                          <a:prstGeom prst="line">
                            <a:avLst/>
                          </a:prstGeom>
                          <a:noFill/>
                          <a:ln w="3175" cap="flat" cmpd="sng">
                            <a:solidFill>
                              <a:srgbClr val="DFDFDF"/>
                            </a:solidFill>
                            <a:round/>
                            <a:headEnd/>
                            <a:tailEnd/>
                          </a:ln>
                          <a:effectLst/>
                        </p:spPr>
                        <p:txBody>
                          <a:bodyPr/>
                          <a:lstStyle/>
                          <a:p>
                            <a:endParaRPr lang="zh-CN" altLang="en-US"/>
                          </a:p>
                        </p:txBody>
                      </p:sp>
                    </p:grpSp>
                  </p:grpSp>
                  <p:sp>
                    <p:nvSpPr>
                      <p:cNvPr id="323" name="Line 42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8" y="11"/>
                        <a:ext cx="374" cy="31"/>
                      </a:xfrm>
                      <a:prstGeom prst="line">
                        <a:avLst/>
                      </a:prstGeom>
                      <a:noFill/>
                      <a:ln w="3175" cap="flat" cmpd="sng">
                        <a:solidFill>
                          <a:srgbClr val="DFDFDF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24" name="Line 42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4" y="20"/>
                        <a:ext cx="381" cy="31"/>
                      </a:xfrm>
                      <a:prstGeom prst="line">
                        <a:avLst/>
                      </a:prstGeom>
                      <a:noFill/>
                      <a:ln w="3175" cap="flat" cmpd="sng">
                        <a:solidFill>
                          <a:srgbClr val="DFDFDF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325" name="Line 42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0" y="28"/>
                        <a:ext cx="385" cy="34"/>
                      </a:xfrm>
                      <a:prstGeom prst="line">
                        <a:avLst/>
                      </a:prstGeom>
                      <a:noFill/>
                      <a:ln w="6350" cap="flat" cmpd="sng">
                        <a:solidFill>
                          <a:srgbClr val="DFDFDF"/>
                        </a:solidFill>
                        <a:round/>
                        <a:headEnd/>
                        <a:tailEnd/>
                      </a:ln>
                      <a:effectLst/>
                    </p:spPr>
                    <p:txBody>
                      <a:bodyPr/>
                      <a:lstStyle/>
                      <a:p>
                        <a:endParaRPr lang="zh-CN" altLang="en-US"/>
                      </a:p>
                    </p:txBody>
                  </p:sp>
                </p:grpSp>
              </p:grpSp>
              <p:grpSp>
                <p:nvGrpSpPr>
                  <p:cNvPr id="316" name="Group 170"/>
                  <p:cNvGrpSpPr>
                    <a:grpSpLocks/>
                  </p:cNvGrpSpPr>
                  <p:nvPr/>
                </p:nvGrpSpPr>
                <p:grpSpPr bwMode="auto">
                  <a:xfrm>
                    <a:off x="426" y="34"/>
                    <a:ext cx="55" cy="49"/>
                    <a:chOff x="0" y="0"/>
                    <a:chExt cx="55" cy="49"/>
                  </a:xfrm>
                </p:grpSpPr>
                <p:sp>
                  <p:nvSpPr>
                    <p:cNvPr id="317" name="Line 43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0" y="28"/>
                      <a:ext cx="28" cy="21"/>
                    </a:xfrm>
                    <a:prstGeom prst="line">
                      <a:avLst/>
                    </a:prstGeom>
                    <a:noFill/>
                    <a:ln w="3175" cap="flat" cmpd="sng">
                      <a:solidFill>
                        <a:srgbClr val="3F3F3F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318" name="Line 43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9" y="0"/>
                      <a:ext cx="26" cy="28"/>
                    </a:xfrm>
                    <a:prstGeom prst="line">
                      <a:avLst/>
                    </a:prstGeom>
                    <a:noFill/>
                    <a:ln w="3175" cap="flat" cmpd="sng">
                      <a:solidFill>
                        <a:srgbClr val="3F3F3F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</p:grpSp>
        <p:grpSp>
          <p:nvGrpSpPr>
            <p:cNvPr id="220" name="Group 173"/>
            <p:cNvGrpSpPr>
              <a:grpSpLocks/>
            </p:cNvGrpSpPr>
            <p:nvPr/>
          </p:nvGrpSpPr>
          <p:grpSpPr bwMode="auto">
            <a:xfrm>
              <a:off x="167" y="0"/>
              <a:ext cx="429" cy="522"/>
              <a:chOff x="0" y="0"/>
              <a:chExt cx="429" cy="522"/>
            </a:xfrm>
          </p:grpSpPr>
          <p:sp>
            <p:nvSpPr>
              <p:cNvPr id="296" name="Freeform 433"/>
              <p:cNvSpPr>
                <a:spLocks/>
              </p:cNvSpPr>
              <p:nvPr/>
            </p:nvSpPr>
            <p:spPr bwMode="auto">
              <a:xfrm>
                <a:off x="0" y="0"/>
                <a:ext cx="429" cy="522"/>
              </a:xfrm>
              <a:custGeom>
                <a:avLst/>
                <a:gdLst>
                  <a:gd name="T0" fmla="*/ 0 w 429"/>
                  <a:gd name="T1" fmla="*/ 0 h 522"/>
                  <a:gd name="T2" fmla="*/ 429 w 429"/>
                  <a:gd name="T3" fmla="*/ 522 h 522"/>
                </a:gdLst>
                <a:ahLst/>
                <a:cxnLst>
                  <a:cxn ang="0">
                    <a:pos x="425" y="109"/>
                  </a:cxn>
                  <a:cxn ang="0">
                    <a:pos x="429" y="153"/>
                  </a:cxn>
                  <a:cxn ang="0">
                    <a:pos x="419" y="184"/>
                  </a:cxn>
                  <a:cxn ang="0">
                    <a:pos x="260" y="377"/>
                  </a:cxn>
                  <a:cxn ang="0">
                    <a:pos x="0" y="522"/>
                  </a:cxn>
                  <a:cxn ang="0">
                    <a:pos x="21" y="387"/>
                  </a:cxn>
                  <a:cxn ang="0">
                    <a:pos x="43" y="310"/>
                  </a:cxn>
                  <a:cxn ang="0">
                    <a:pos x="52" y="254"/>
                  </a:cxn>
                  <a:cxn ang="0">
                    <a:pos x="66" y="184"/>
                  </a:cxn>
                  <a:cxn ang="0">
                    <a:pos x="83" y="128"/>
                  </a:cxn>
                  <a:cxn ang="0">
                    <a:pos x="104" y="99"/>
                  </a:cxn>
                  <a:cxn ang="0">
                    <a:pos x="104" y="61"/>
                  </a:cxn>
                  <a:cxn ang="0">
                    <a:pos x="125" y="31"/>
                  </a:cxn>
                  <a:cxn ang="0">
                    <a:pos x="179" y="3"/>
                  </a:cxn>
                  <a:cxn ang="0">
                    <a:pos x="248" y="0"/>
                  </a:cxn>
                  <a:cxn ang="0">
                    <a:pos x="306" y="5"/>
                  </a:cxn>
                  <a:cxn ang="0">
                    <a:pos x="350" y="16"/>
                  </a:cxn>
                  <a:cxn ang="0">
                    <a:pos x="392" y="43"/>
                  </a:cxn>
                  <a:cxn ang="0">
                    <a:pos x="413" y="67"/>
                  </a:cxn>
                  <a:cxn ang="0">
                    <a:pos x="425" y="109"/>
                  </a:cxn>
                </a:cxnLst>
                <a:rect l="T0" t="T1" r="T2" b="T3"/>
                <a:pathLst>
                  <a:path w="429" h="522">
                    <a:moveTo>
                      <a:pt x="425" y="109"/>
                    </a:moveTo>
                    <a:lnTo>
                      <a:pt x="429" y="153"/>
                    </a:lnTo>
                    <a:lnTo>
                      <a:pt x="419" y="184"/>
                    </a:lnTo>
                    <a:lnTo>
                      <a:pt x="260" y="377"/>
                    </a:lnTo>
                    <a:lnTo>
                      <a:pt x="0" y="522"/>
                    </a:lnTo>
                    <a:lnTo>
                      <a:pt x="21" y="387"/>
                    </a:lnTo>
                    <a:lnTo>
                      <a:pt x="43" y="310"/>
                    </a:lnTo>
                    <a:lnTo>
                      <a:pt x="52" y="254"/>
                    </a:lnTo>
                    <a:lnTo>
                      <a:pt x="66" y="184"/>
                    </a:lnTo>
                    <a:lnTo>
                      <a:pt x="83" y="128"/>
                    </a:lnTo>
                    <a:lnTo>
                      <a:pt x="104" y="99"/>
                    </a:lnTo>
                    <a:lnTo>
                      <a:pt x="104" y="61"/>
                    </a:lnTo>
                    <a:lnTo>
                      <a:pt x="125" y="31"/>
                    </a:lnTo>
                    <a:lnTo>
                      <a:pt x="179" y="3"/>
                    </a:lnTo>
                    <a:lnTo>
                      <a:pt x="248" y="0"/>
                    </a:lnTo>
                    <a:lnTo>
                      <a:pt x="306" y="5"/>
                    </a:lnTo>
                    <a:lnTo>
                      <a:pt x="350" y="16"/>
                    </a:lnTo>
                    <a:lnTo>
                      <a:pt x="392" y="43"/>
                    </a:lnTo>
                    <a:lnTo>
                      <a:pt x="413" y="67"/>
                    </a:lnTo>
                    <a:lnTo>
                      <a:pt x="425" y="109"/>
                    </a:lnTo>
                    <a:close/>
                  </a:path>
                </a:pathLst>
              </a:custGeom>
              <a:solidFill>
                <a:srgbClr val="4020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7" name="Freeform 434"/>
              <p:cNvSpPr>
                <a:spLocks/>
              </p:cNvSpPr>
              <p:nvPr/>
            </p:nvSpPr>
            <p:spPr bwMode="auto">
              <a:xfrm>
                <a:off x="0" y="0"/>
                <a:ext cx="429" cy="522"/>
              </a:xfrm>
              <a:custGeom>
                <a:avLst/>
                <a:gdLst>
                  <a:gd name="T0" fmla="*/ 0 w 429"/>
                  <a:gd name="T1" fmla="*/ 0 h 522"/>
                  <a:gd name="T2" fmla="*/ 429 w 429"/>
                  <a:gd name="T3" fmla="*/ 522 h 522"/>
                </a:gdLst>
                <a:ahLst/>
                <a:cxnLst>
                  <a:cxn ang="0">
                    <a:pos x="425" y="109"/>
                  </a:cxn>
                  <a:cxn ang="0">
                    <a:pos x="429" y="153"/>
                  </a:cxn>
                  <a:cxn ang="0">
                    <a:pos x="419" y="184"/>
                  </a:cxn>
                  <a:cxn ang="0">
                    <a:pos x="260" y="377"/>
                  </a:cxn>
                  <a:cxn ang="0">
                    <a:pos x="0" y="522"/>
                  </a:cxn>
                  <a:cxn ang="0">
                    <a:pos x="21" y="387"/>
                  </a:cxn>
                  <a:cxn ang="0">
                    <a:pos x="43" y="310"/>
                  </a:cxn>
                  <a:cxn ang="0">
                    <a:pos x="52" y="254"/>
                  </a:cxn>
                  <a:cxn ang="0">
                    <a:pos x="66" y="184"/>
                  </a:cxn>
                  <a:cxn ang="0">
                    <a:pos x="83" y="128"/>
                  </a:cxn>
                  <a:cxn ang="0">
                    <a:pos x="104" y="99"/>
                  </a:cxn>
                  <a:cxn ang="0">
                    <a:pos x="104" y="61"/>
                  </a:cxn>
                  <a:cxn ang="0">
                    <a:pos x="125" y="31"/>
                  </a:cxn>
                  <a:cxn ang="0">
                    <a:pos x="179" y="3"/>
                  </a:cxn>
                  <a:cxn ang="0">
                    <a:pos x="248" y="0"/>
                  </a:cxn>
                  <a:cxn ang="0">
                    <a:pos x="306" y="5"/>
                  </a:cxn>
                  <a:cxn ang="0">
                    <a:pos x="350" y="16"/>
                  </a:cxn>
                  <a:cxn ang="0">
                    <a:pos x="392" y="43"/>
                  </a:cxn>
                  <a:cxn ang="0">
                    <a:pos x="413" y="67"/>
                  </a:cxn>
                  <a:cxn ang="0">
                    <a:pos x="425" y="109"/>
                  </a:cxn>
                </a:cxnLst>
                <a:rect l="T0" t="T1" r="T2" b="T3"/>
                <a:pathLst>
                  <a:path w="429" h="522">
                    <a:moveTo>
                      <a:pt x="425" y="109"/>
                    </a:moveTo>
                    <a:lnTo>
                      <a:pt x="429" y="153"/>
                    </a:lnTo>
                    <a:lnTo>
                      <a:pt x="419" y="184"/>
                    </a:lnTo>
                    <a:lnTo>
                      <a:pt x="260" y="377"/>
                    </a:lnTo>
                    <a:lnTo>
                      <a:pt x="0" y="522"/>
                    </a:lnTo>
                    <a:lnTo>
                      <a:pt x="21" y="387"/>
                    </a:lnTo>
                    <a:lnTo>
                      <a:pt x="43" y="310"/>
                    </a:lnTo>
                    <a:lnTo>
                      <a:pt x="52" y="254"/>
                    </a:lnTo>
                    <a:lnTo>
                      <a:pt x="66" y="184"/>
                    </a:lnTo>
                    <a:lnTo>
                      <a:pt x="83" y="128"/>
                    </a:lnTo>
                    <a:lnTo>
                      <a:pt x="104" y="99"/>
                    </a:lnTo>
                    <a:lnTo>
                      <a:pt x="104" y="61"/>
                    </a:lnTo>
                    <a:lnTo>
                      <a:pt x="125" y="31"/>
                    </a:lnTo>
                    <a:lnTo>
                      <a:pt x="179" y="3"/>
                    </a:lnTo>
                    <a:lnTo>
                      <a:pt x="248" y="0"/>
                    </a:lnTo>
                    <a:lnTo>
                      <a:pt x="306" y="5"/>
                    </a:lnTo>
                    <a:lnTo>
                      <a:pt x="350" y="16"/>
                    </a:lnTo>
                    <a:lnTo>
                      <a:pt x="392" y="43"/>
                    </a:lnTo>
                    <a:lnTo>
                      <a:pt x="413" y="67"/>
                    </a:lnTo>
                    <a:lnTo>
                      <a:pt x="425" y="109"/>
                    </a:ln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1" name="Freeform 435"/>
            <p:cNvSpPr>
              <a:spLocks/>
            </p:cNvSpPr>
            <p:nvPr/>
          </p:nvSpPr>
          <p:spPr bwMode="auto">
            <a:xfrm>
              <a:off x="183" y="10"/>
              <a:ext cx="399" cy="494"/>
            </a:xfrm>
            <a:custGeom>
              <a:avLst/>
              <a:gdLst>
                <a:gd name="T0" fmla="*/ 0 w 399"/>
                <a:gd name="T1" fmla="*/ 0 h 494"/>
                <a:gd name="T2" fmla="*/ 399 w 399"/>
                <a:gd name="T3" fmla="*/ 494 h 494"/>
              </a:gdLst>
              <a:ahLst/>
              <a:cxnLst>
                <a:cxn ang="0">
                  <a:pos x="313" y="145"/>
                </a:cxn>
                <a:cxn ang="0">
                  <a:pos x="303" y="89"/>
                </a:cxn>
                <a:cxn ang="0">
                  <a:pos x="292" y="146"/>
                </a:cxn>
                <a:cxn ang="0">
                  <a:pos x="280" y="79"/>
                </a:cxn>
                <a:cxn ang="0">
                  <a:pos x="272" y="148"/>
                </a:cxn>
                <a:cxn ang="0">
                  <a:pos x="270" y="74"/>
                </a:cxn>
                <a:cxn ang="0">
                  <a:pos x="257" y="145"/>
                </a:cxn>
                <a:cxn ang="0">
                  <a:pos x="247" y="77"/>
                </a:cxn>
                <a:cxn ang="0">
                  <a:pos x="242" y="71"/>
                </a:cxn>
                <a:cxn ang="0">
                  <a:pos x="232" y="122"/>
                </a:cxn>
                <a:cxn ang="0">
                  <a:pos x="215" y="77"/>
                </a:cxn>
                <a:cxn ang="0">
                  <a:pos x="205" y="94"/>
                </a:cxn>
                <a:cxn ang="0">
                  <a:pos x="213" y="120"/>
                </a:cxn>
                <a:cxn ang="0">
                  <a:pos x="186" y="71"/>
                </a:cxn>
                <a:cxn ang="0">
                  <a:pos x="153" y="57"/>
                </a:cxn>
                <a:cxn ang="0">
                  <a:pos x="176" y="75"/>
                </a:cxn>
                <a:cxn ang="0">
                  <a:pos x="184" y="95"/>
                </a:cxn>
                <a:cxn ang="0">
                  <a:pos x="197" y="145"/>
                </a:cxn>
                <a:cxn ang="0">
                  <a:pos x="182" y="146"/>
                </a:cxn>
                <a:cxn ang="0">
                  <a:pos x="171" y="153"/>
                </a:cxn>
                <a:cxn ang="0">
                  <a:pos x="153" y="181"/>
                </a:cxn>
                <a:cxn ang="0">
                  <a:pos x="138" y="160"/>
                </a:cxn>
                <a:cxn ang="0">
                  <a:pos x="113" y="166"/>
                </a:cxn>
                <a:cxn ang="0">
                  <a:pos x="103" y="184"/>
                </a:cxn>
                <a:cxn ang="0">
                  <a:pos x="128" y="254"/>
                </a:cxn>
                <a:cxn ang="0">
                  <a:pos x="126" y="283"/>
                </a:cxn>
                <a:cxn ang="0">
                  <a:pos x="115" y="306"/>
                </a:cxn>
                <a:cxn ang="0">
                  <a:pos x="105" y="321"/>
                </a:cxn>
                <a:cxn ang="0">
                  <a:pos x="96" y="326"/>
                </a:cxn>
                <a:cxn ang="0">
                  <a:pos x="84" y="440"/>
                </a:cxn>
                <a:cxn ang="0">
                  <a:pos x="90" y="199"/>
                </a:cxn>
                <a:cxn ang="0">
                  <a:pos x="67" y="450"/>
                </a:cxn>
                <a:cxn ang="0">
                  <a:pos x="75" y="207"/>
                </a:cxn>
                <a:cxn ang="0">
                  <a:pos x="52" y="461"/>
                </a:cxn>
                <a:cxn ang="0">
                  <a:pos x="57" y="240"/>
                </a:cxn>
                <a:cxn ang="0">
                  <a:pos x="34" y="475"/>
                </a:cxn>
                <a:cxn ang="0">
                  <a:pos x="42" y="308"/>
                </a:cxn>
                <a:cxn ang="0">
                  <a:pos x="0" y="494"/>
                </a:cxn>
                <a:cxn ang="0">
                  <a:pos x="15" y="369"/>
                </a:cxn>
                <a:cxn ang="0">
                  <a:pos x="32" y="293"/>
                </a:cxn>
                <a:cxn ang="0">
                  <a:pos x="50" y="212"/>
                </a:cxn>
                <a:cxn ang="0">
                  <a:pos x="73" y="125"/>
                </a:cxn>
                <a:cxn ang="0">
                  <a:pos x="100" y="84"/>
                </a:cxn>
                <a:cxn ang="0">
                  <a:pos x="96" y="59"/>
                </a:cxn>
                <a:cxn ang="0">
                  <a:pos x="119" y="23"/>
                </a:cxn>
                <a:cxn ang="0">
                  <a:pos x="153" y="10"/>
                </a:cxn>
                <a:cxn ang="0">
                  <a:pos x="205" y="0"/>
                </a:cxn>
                <a:cxn ang="0">
                  <a:pos x="253" y="0"/>
                </a:cxn>
                <a:cxn ang="0">
                  <a:pos x="303" y="10"/>
                </a:cxn>
                <a:cxn ang="0">
                  <a:pos x="357" y="31"/>
                </a:cxn>
                <a:cxn ang="0">
                  <a:pos x="382" y="54"/>
                </a:cxn>
                <a:cxn ang="0">
                  <a:pos x="397" y="82"/>
                </a:cxn>
                <a:cxn ang="0">
                  <a:pos x="399" y="102"/>
                </a:cxn>
                <a:cxn ang="0">
                  <a:pos x="399" y="133"/>
                </a:cxn>
                <a:cxn ang="0">
                  <a:pos x="386" y="97"/>
                </a:cxn>
                <a:cxn ang="0">
                  <a:pos x="382" y="146"/>
                </a:cxn>
                <a:cxn ang="0">
                  <a:pos x="368" y="99"/>
                </a:cxn>
                <a:cxn ang="0">
                  <a:pos x="363" y="145"/>
                </a:cxn>
                <a:cxn ang="0">
                  <a:pos x="347" y="89"/>
                </a:cxn>
                <a:cxn ang="0">
                  <a:pos x="349" y="145"/>
                </a:cxn>
                <a:cxn ang="0">
                  <a:pos x="332" y="94"/>
                </a:cxn>
                <a:cxn ang="0">
                  <a:pos x="326" y="97"/>
                </a:cxn>
                <a:cxn ang="0">
                  <a:pos x="313" y="145"/>
                </a:cxn>
              </a:cxnLst>
              <a:rect l="T0" t="T1" r="T2" b="T3"/>
              <a:pathLst>
                <a:path w="399" h="494">
                  <a:moveTo>
                    <a:pt x="313" y="145"/>
                  </a:moveTo>
                  <a:lnTo>
                    <a:pt x="303" y="89"/>
                  </a:lnTo>
                  <a:lnTo>
                    <a:pt x="292" y="146"/>
                  </a:lnTo>
                  <a:lnTo>
                    <a:pt x="280" y="79"/>
                  </a:lnTo>
                  <a:lnTo>
                    <a:pt x="272" y="148"/>
                  </a:lnTo>
                  <a:lnTo>
                    <a:pt x="270" y="74"/>
                  </a:lnTo>
                  <a:lnTo>
                    <a:pt x="257" y="145"/>
                  </a:lnTo>
                  <a:lnTo>
                    <a:pt x="247" y="77"/>
                  </a:lnTo>
                  <a:lnTo>
                    <a:pt x="242" y="71"/>
                  </a:lnTo>
                  <a:lnTo>
                    <a:pt x="232" y="122"/>
                  </a:lnTo>
                  <a:lnTo>
                    <a:pt x="215" y="77"/>
                  </a:lnTo>
                  <a:lnTo>
                    <a:pt x="205" y="94"/>
                  </a:lnTo>
                  <a:lnTo>
                    <a:pt x="213" y="120"/>
                  </a:lnTo>
                  <a:lnTo>
                    <a:pt x="186" y="71"/>
                  </a:lnTo>
                  <a:lnTo>
                    <a:pt x="153" y="57"/>
                  </a:lnTo>
                  <a:lnTo>
                    <a:pt x="176" y="75"/>
                  </a:lnTo>
                  <a:lnTo>
                    <a:pt x="184" y="95"/>
                  </a:lnTo>
                  <a:lnTo>
                    <a:pt x="197" y="145"/>
                  </a:lnTo>
                  <a:lnTo>
                    <a:pt x="182" y="146"/>
                  </a:lnTo>
                  <a:lnTo>
                    <a:pt x="171" y="153"/>
                  </a:lnTo>
                  <a:lnTo>
                    <a:pt x="153" y="181"/>
                  </a:lnTo>
                  <a:lnTo>
                    <a:pt x="138" y="160"/>
                  </a:lnTo>
                  <a:lnTo>
                    <a:pt x="113" y="166"/>
                  </a:lnTo>
                  <a:lnTo>
                    <a:pt x="103" y="184"/>
                  </a:lnTo>
                  <a:lnTo>
                    <a:pt x="128" y="254"/>
                  </a:lnTo>
                  <a:lnTo>
                    <a:pt x="126" y="283"/>
                  </a:lnTo>
                  <a:lnTo>
                    <a:pt x="115" y="306"/>
                  </a:lnTo>
                  <a:lnTo>
                    <a:pt x="105" y="321"/>
                  </a:lnTo>
                  <a:lnTo>
                    <a:pt x="96" y="326"/>
                  </a:lnTo>
                  <a:lnTo>
                    <a:pt x="84" y="440"/>
                  </a:lnTo>
                  <a:lnTo>
                    <a:pt x="90" y="199"/>
                  </a:lnTo>
                  <a:lnTo>
                    <a:pt x="67" y="450"/>
                  </a:lnTo>
                  <a:lnTo>
                    <a:pt x="75" y="207"/>
                  </a:lnTo>
                  <a:lnTo>
                    <a:pt x="52" y="461"/>
                  </a:lnTo>
                  <a:lnTo>
                    <a:pt x="57" y="240"/>
                  </a:lnTo>
                  <a:lnTo>
                    <a:pt x="34" y="475"/>
                  </a:lnTo>
                  <a:lnTo>
                    <a:pt x="42" y="308"/>
                  </a:lnTo>
                  <a:lnTo>
                    <a:pt x="0" y="494"/>
                  </a:lnTo>
                  <a:lnTo>
                    <a:pt x="15" y="369"/>
                  </a:lnTo>
                  <a:lnTo>
                    <a:pt x="32" y="293"/>
                  </a:lnTo>
                  <a:lnTo>
                    <a:pt x="50" y="212"/>
                  </a:lnTo>
                  <a:lnTo>
                    <a:pt x="73" y="125"/>
                  </a:lnTo>
                  <a:lnTo>
                    <a:pt x="100" y="84"/>
                  </a:lnTo>
                  <a:lnTo>
                    <a:pt x="96" y="59"/>
                  </a:lnTo>
                  <a:lnTo>
                    <a:pt x="119" y="23"/>
                  </a:lnTo>
                  <a:lnTo>
                    <a:pt x="153" y="10"/>
                  </a:lnTo>
                  <a:lnTo>
                    <a:pt x="205" y="0"/>
                  </a:lnTo>
                  <a:lnTo>
                    <a:pt x="253" y="0"/>
                  </a:lnTo>
                  <a:lnTo>
                    <a:pt x="303" y="10"/>
                  </a:lnTo>
                  <a:lnTo>
                    <a:pt x="357" y="31"/>
                  </a:lnTo>
                  <a:lnTo>
                    <a:pt x="382" y="54"/>
                  </a:lnTo>
                  <a:lnTo>
                    <a:pt x="397" y="82"/>
                  </a:lnTo>
                  <a:lnTo>
                    <a:pt x="399" y="102"/>
                  </a:lnTo>
                  <a:lnTo>
                    <a:pt x="399" y="133"/>
                  </a:lnTo>
                  <a:lnTo>
                    <a:pt x="386" y="97"/>
                  </a:lnTo>
                  <a:lnTo>
                    <a:pt x="382" y="146"/>
                  </a:lnTo>
                  <a:lnTo>
                    <a:pt x="368" y="99"/>
                  </a:lnTo>
                  <a:lnTo>
                    <a:pt x="363" y="145"/>
                  </a:lnTo>
                  <a:lnTo>
                    <a:pt x="347" y="89"/>
                  </a:lnTo>
                  <a:lnTo>
                    <a:pt x="349" y="145"/>
                  </a:lnTo>
                  <a:lnTo>
                    <a:pt x="332" y="94"/>
                  </a:lnTo>
                  <a:lnTo>
                    <a:pt x="326" y="97"/>
                  </a:lnTo>
                  <a:lnTo>
                    <a:pt x="313" y="145"/>
                  </a:lnTo>
                  <a:close/>
                </a:path>
              </a:pathLst>
            </a:custGeom>
            <a:solidFill>
              <a:srgbClr val="80400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2" name="Rectangle 436"/>
            <p:cNvSpPr>
              <a:spLocks noChangeArrowheads="1"/>
            </p:cNvSpPr>
            <p:nvPr/>
          </p:nvSpPr>
          <p:spPr bwMode="auto">
            <a:xfrm>
              <a:off x="0" y="518"/>
              <a:ext cx="1220" cy="146"/>
            </a:xfrm>
            <a:prstGeom prst="rect">
              <a:avLst/>
            </a:prstGeom>
            <a:solidFill>
              <a:srgbClr val="402000"/>
            </a:solidFill>
            <a:ln w="12700" cap="flat" cmpd="sng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3" name="Freeform 437"/>
            <p:cNvSpPr>
              <a:spLocks/>
            </p:cNvSpPr>
            <p:nvPr/>
          </p:nvSpPr>
          <p:spPr bwMode="auto">
            <a:xfrm>
              <a:off x="81" y="437"/>
              <a:ext cx="113" cy="118"/>
            </a:xfrm>
            <a:custGeom>
              <a:avLst/>
              <a:gdLst>
                <a:gd name="T0" fmla="*/ 0 w 113"/>
                <a:gd name="T1" fmla="*/ 0 h 118"/>
                <a:gd name="T2" fmla="*/ 113 w 113"/>
                <a:gd name="T3" fmla="*/ 118 h 118"/>
              </a:gdLst>
              <a:ahLst/>
              <a:cxnLst>
                <a:cxn ang="0">
                  <a:pos x="109" y="0"/>
                </a:cxn>
                <a:cxn ang="0">
                  <a:pos x="77" y="3"/>
                </a:cxn>
                <a:cxn ang="0">
                  <a:pos x="38" y="10"/>
                </a:cxn>
                <a:cxn ang="0">
                  <a:pos x="13" y="23"/>
                </a:cxn>
                <a:cxn ang="0">
                  <a:pos x="0" y="34"/>
                </a:cxn>
                <a:cxn ang="0">
                  <a:pos x="0" y="54"/>
                </a:cxn>
                <a:cxn ang="0">
                  <a:pos x="0" y="118"/>
                </a:cxn>
                <a:cxn ang="0">
                  <a:pos x="113" y="117"/>
                </a:cxn>
                <a:cxn ang="0">
                  <a:pos x="109" y="0"/>
                </a:cxn>
              </a:cxnLst>
              <a:rect l="T0" t="T1" r="T2" b="T3"/>
              <a:pathLst>
                <a:path w="113" h="118">
                  <a:moveTo>
                    <a:pt x="109" y="0"/>
                  </a:moveTo>
                  <a:lnTo>
                    <a:pt x="77" y="3"/>
                  </a:lnTo>
                  <a:lnTo>
                    <a:pt x="38" y="10"/>
                  </a:lnTo>
                  <a:lnTo>
                    <a:pt x="13" y="23"/>
                  </a:lnTo>
                  <a:lnTo>
                    <a:pt x="0" y="34"/>
                  </a:lnTo>
                  <a:lnTo>
                    <a:pt x="0" y="54"/>
                  </a:lnTo>
                  <a:lnTo>
                    <a:pt x="0" y="118"/>
                  </a:lnTo>
                  <a:lnTo>
                    <a:pt x="113" y="1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4" name="Group 179"/>
            <p:cNvGrpSpPr>
              <a:grpSpLocks/>
            </p:cNvGrpSpPr>
            <p:nvPr/>
          </p:nvGrpSpPr>
          <p:grpSpPr bwMode="auto">
            <a:xfrm>
              <a:off x="772" y="555"/>
              <a:ext cx="212" cy="90"/>
              <a:chOff x="0" y="0"/>
              <a:chExt cx="212" cy="90"/>
            </a:xfrm>
          </p:grpSpPr>
          <p:sp>
            <p:nvSpPr>
              <p:cNvPr id="294" name="Freeform 439"/>
              <p:cNvSpPr>
                <a:spLocks/>
              </p:cNvSpPr>
              <p:nvPr/>
            </p:nvSpPr>
            <p:spPr bwMode="auto">
              <a:xfrm>
                <a:off x="0" y="0"/>
                <a:ext cx="212" cy="90"/>
              </a:xfrm>
              <a:custGeom>
                <a:avLst/>
                <a:gdLst>
                  <a:gd name="T0" fmla="*/ 0 w 212"/>
                  <a:gd name="T1" fmla="*/ 0 h 90"/>
                  <a:gd name="T2" fmla="*/ 212 w 212"/>
                  <a:gd name="T3" fmla="*/ 90 h 90"/>
                </a:gdLst>
                <a:ahLst/>
                <a:cxnLst>
                  <a:cxn ang="0">
                    <a:pos x="35" y="27"/>
                  </a:cxn>
                  <a:cxn ang="0">
                    <a:pos x="58" y="28"/>
                  </a:cxn>
                  <a:cxn ang="0">
                    <a:pos x="79" y="17"/>
                  </a:cxn>
                  <a:cxn ang="0">
                    <a:pos x="91" y="10"/>
                  </a:cxn>
                  <a:cxn ang="0">
                    <a:pos x="100" y="7"/>
                  </a:cxn>
                  <a:cxn ang="0">
                    <a:pos x="117" y="5"/>
                  </a:cxn>
                  <a:cxn ang="0">
                    <a:pos x="139" y="2"/>
                  </a:cxn>
                  <a:cxn ang="0">
                    <a:pos x="150" y="0"/>
                  </a:cxn>
                  <a:cxn ang="0">
                    <a:pos x="160" y="0"/>
                  </a:cxn>
                  <a:cxn ang="0">
                    <a:pos x="173" y="5"/>
                  </a:cxn>
                  <a:cxn ang="0">
                    <a:pos x="189" y="9"/>
                  </a:cxn>
                  <a:cxn ang="0">
                    <a:pos x="200" y="14"/>
                  </a:cxn>
                  <a:cxn ang="0">
                    <a:pos x="206" y="15"/>
                  </a:cxn>
                  <a:cxn ang="0">
                    <a:pos x="208" y="19"/>
                  </a:cxn>
                  <a:cxn ang="0">
                    <a:pos x="208" y="20"/>
                  </a:cxn>
                  <a:cxn ang="0">
                    <a:pos x="206" y="24"/>
                  </a:cxn>
                  <a:cxn ang="0">
                    <a:pos x="200" y="25"/>
                  </a:cxn>
                  <a:cxn ang="0">
                    <a:pos x="208" y="28"/>
                  </a:cxn>
                  <a:cxn ang="0">
                    <a:pos x="212" y="32"/>
                  </a:cxn>
                  <a:cxn ang="0">
                    <a:pos x="212" y="37"/>
                  </a:cxn>
                  <a:cxn ang="0">
                    <a:pos x="210" y="42"/>
                  </a:cxn>
                  <a:cxn ang="0">
                    <a:pos x="206" y="43"/>
                  </a:cxn>
                  <a:cxn ang="0">
                    <a:pos x="202" y="43"/>
                  </a:cxn>
                  <a:cxn ang="0">
                    <a:pos x="196" y="42"/>
                  </a:cxn>
                  <a:cxn ang="0">
                    <a:pos x="204" y="48"/>
                  </a:cxn>
                  <a:cxn ang="0">
                    <a:pos x="206" y="52"/>
                  </a:cxn>
                  <a:cxn ang="0">
                    <a:pos x="206" y="55"/>
                  </a:cxn>
                  <a:cxn ang="0">
                    <a:pos x="206" y="58"/>
                  </a:cxn>
                  <a:cxn ang="0">
                    <a:pos x="204" y="60"/>
                  </a:cxn>
                  <a:cxn ang="0">
                    <a:pos x="200" y="61"/>
                  </a:cxn>
                  <a:cxn ang="0">
                    <a:pos x="194" y="61"/>
                  </a:cxn>
                  <a:cxn ang="0">
                    <a:pos x="181" y="55"/>
                  </a:cxn>
                  <a:cxn ang="0">
                    <a:pos x="183" y="66"/>
                  </a:cxn>
                  <a:cxn ang="0">
                    <a:pos x="181" y="70"/>
                  </a:cxn>
                  <a:cxn ang="0">
                    <a:pos x="179" y="73"/>
                  </a:cxn>
                  <a:cxn ang="0">
                    <a:pos x="175" y="75"/>
                  </a:cxn>
                  <a:cxn ang="0">
                    <a:pos x="171" y="73"/>
                  </a:cxn>
                  <a:cxn ang="0">
                    <a:pos x="164" y="70"/>
                  </a:cxn>
                  <a:cxn ang="0">
                    <a:pos x="156" y="71"/>
                  </a:cxn>
                  <a:cxn ang="0">
                    <a:pos x="148" y="73"/>
                  </a:cxn>
                  <a:cxn ang="0">
                    <a:pos x="142" y="75"/>
                  </a:cxn>
                  <a:cxn ang="0">
                    <a:pos x="133" y="78"/>
                  </a:cxn>
                  <a:cxn ang="0">
                    <a:pos x="123" y="83"/>
                  </a:cxn>
                  <a:cxn ang="0">
                    <a:pos x="102" y="88"/>
                  </a:cxn>
                  <a:cxn ang="0">
                    <a:pos x="79" y="90"/>
                  </a:cxn>
                  <a:cxn ang="0">
                    <a:pos x="64" y="83"/>
                  </a:cxn>
                  <a:cxn ang="0">
                    <a:pos x="43" y="83"/>
                  </a:cxn>
                  <a:cxn ang="0">
                    <a:pos x="8" y="83"/>
                  </a:cxn>
                  <a:cxn ang="0">
                    <a:pos x="0" y="53"/>
                  </a:cxn>
                  <a:cxn ang="0">
                    <a:pos x="8" y="40"/>
                  </a:cxn>
                  <a:cxn ang="0">
                    <a:pos x="35" y="27"/>
                  </a:cxn>
                </a:cxnLst>
                <a:rect l="T0" t="T1" r="T2" b="T3"/>
                <a:pathLst>
                  <a:path w="212" h="90">
                    <a:moveTo>
                      <a:pt x="35" y="27"/>
                    </a:moveTo>
                    <a:lnTo>
                      <a:pt x="58" y="28"/>
                    </a:lnTo>
                    <a:lnTo>
                      <a:pt x="79" y="17"/>
                    </a:lnTo>
                    <a:lnTo>
                      <a:pt x="91" y="10"/>
                    </a:lnTo>
                    <a:lnTo>
                      <a:pt x="100" y="7"/>
                    </a:lnTo>
                    <a:lnTo>
                      <a:pt x="117" y="5"/>
                    </a:lnTo>
                    <a:lnTo>
                      <a:pt x="139" y="2"/>
                    </a:lnTo>
                    <a:lnTo>
                      <a:pt x="150" y="0"/>
                    </a:lnTo>
                    <a:lnTo>
                      <a:pt x="160" y="0"/>
                    </a:lnTo>
                    <a:lnTo>
                      <a:pt x="173" y="5"/>
                    </a:lnTo>
                    <a:lnTo>
                      <a:pt x="189" y="9"/>
                    </a:lnTo>
                    <a:lnTo>
                      <a:pt x="200" y="14"/>
                    </a:lnTo>
                    <a:lnTo>
                      <a:pt x="206" y="15"/>
                    </a:lnTo>
                    <a:lnTo>
                      <a:pt x="208" y="19"/>
                    </a:lnTo>
                    <a:lnTo>
                      <a:pt x="208" y="20"/>
                    </a:lnTo>
                    <a:lnTo>
                      <a:pt x="206" y="24"/>
                    </a:lnTo>
                    <a:lnTo>
                      <a:pt x="200" y="25"/>
                    </a:lnTo>
                    <a:lnTo>
                      <a:pt x="208" y="28"/>
                    </a:lnTo>
                    <a:lnTo>
                      <a:pt x="212" y="32"/>
                    </a:lnTo>
                    <a:lnTo>
                      <a:pt x="212" y="37"/>
                    </a:lnTo>
                    <a:lnTo>
                      <a:pt x="210" y="42"/>
                    </a:lnTo>
                    <a:lnTo>
                      <a:pt x="206" y="43"/>
                    </a:lnTo>
                    <a:lnTo>
                      <a:pt x="202" y="43"/>
                    </a:lnTo>
                    <a:lnTo>
                      <a:pt x="196" y="42"/>
                    </a:lnTo>
                    <a:lnTo>
                      <a:pt x="204" y="48"/>
                    </a:lnTo>
                    <a:lnTo>
                      <a:pt x="206" y="52"/>
                    </a:lnTo>
                    <a:lnTo>
                      <a:pt x="206" y="55"/>
                    </a:lnTo>
                    <a:lnTo>
                      <a:pt x="206" y="58"/>
                    </a:lnTo>
                    <a:lnTo>
                      <a:pt x="204" y="60"/>
                    </a:lnTo>
                    <a:lnTo>
                      <a:pt x="200" y="61"/>
                    </a:lnTo>
                    <a:lnTo>
                      <a:pt x="194" y="61"/>
                    </a:lnTo>
                    <a:lnTo>
                      <a:pt x="181" y="55"/>
                    </a:lnTo>
                    <a:lnTo>
                      <a:pt x="183" y="66"/>
                    </a:lnTo>
                    <a:lnTo>
                      <a:pt x="181" y="70"/>
                    </a:lnTo>
                    <a:lnTo>
                      <a:pt x="179" y="73"/>
                    </a:lnTo>
                    <a:lnTo>
                      <a:pt x="175" y="75"/>
                    </a:lnTo>
                    <a:lnTo>
                      <a:pt x="171" y="73"/>
                    </a:lnTo>
                    <a:lnTo>
                      <a:pt x="164" y="70"/>
                    </a:lnTo>
                    <a:lnTo>
                      <a:pt x="156" y="71"/>
                    </a:lnTo>
                    <a:lnTo>
                      <a:pt x="148" y="73"/>
                    </a:lnTo>
                    <a:lnTo>
                      <a:pt x="142" y="75"/>
                    </a:lnTo>
                    <a:lnTo>
                      <a:pt x="133" y="78"/>
                    </a:lnTo>
                    <a:lnTo>
                      <a:pt x="123" y="83"/>
                    </a:lnTo>
                    <a:lnTo>
                      <a:pt x="102" y="88"/>
                    </a:lnTo>
                    <a:lnTo>
                      <a:pt x="79" y="90"/>
                    </a:lnTo>
                    <a:lnTo>
                      <a:pt x="64" y="83"/>
                    </a:lnTo>
                    <a:lnTo>
                      <a:pt x="43" y="83"/>
                    </a:lnTo>
                    <a:lnTo>
                      <a:pt x="8" y="83"/>
                    </a:lnTo>
                    <a:lnTo>
                      <a:pt x="0" y="53"/>
                    </a:lnTo>
                    <a:lnTo>
                      <a:pt x="8" y="40"/>
                    </a:lnTo>
                    <a:lnTo>
                      <a:pt x="35" y="27"/>
                    </a:lnTo>
                    <a:close/>
                  </a:path>
                </a:pathLst>
              </a:custGeom>
              <a:solidFill>
                <a:srgbClr val="FFC08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5" name="Freeform 440"/>
              <p:cNvSpPr>
                <a:spLocks/>
              </p:cNvSpPr>
              <p:nvPr/>
            </p:nvSpPr>
            <p:spPr bwMode="auto">
              <a:xfrm>
                <a:off x="0" y="0"/>
                <a:ext cx="212" cy="90"/>
              </a:xfrm>
              <a:custGeom>
                <a:avLst/>
                <a:gdLst>
                  <a:gd name="T0" fmla="*/ 0 w 212"/>
                  <a:gd name="T1" fmla="*/ 0 h 90"/>
                  <a:gd name="T2" fmla="*/ 212 w 212"/>
                  <a:gd name="T3" fmla="*/ 90 h 90"/>
                </a:gdLst>
                <a:ahLst/>
                <a:cxnLst>
                  <a:cxn ang="0">
                    <a:pos x="35" y="27"/>
                  </a:cxn>
                  <a:cxn ang="0">
                    <a:pos x="58" y="28"/>
                  </a:cxn>
                  <a:cxn ang="0">
                    <a:pos x="79" y="17"/>
                  </a:cxn>
                  <a:cxn ang="0">
                    <a:pos x="91" y="10"/>
                  </a:cxn>
                  <a:cxn ang="0">
                    <a:pos x="100" y="7"/>
                  </a:cxn>
                  <a:cxn ang="0">
                    <a:pos x="117" y="5"/>
                  </a:cxn>
                  <a:cxn ang="0">
                    <a:pos x="139" y="2"/>
                  </a:cxn>
                  <a:cxn ang="0">
                    <a:pos x="150" y="0"/>
                  </a:cxn>
                  <a:cxn ang="0">
                    <a:pos x="160" y="0"/>
                  </a:cxn>
                  <a:cxn ang="0">
                    <a:pos x="173" y="5"/>
                  </a:cxn>
                  <a:cxn ang="0">
                    <a:pos x="189" y="9"/>
                  </a:cxn>
                  <a:cxn ang="0">
                    <a:pos x="200" y="14"/>
                  </a:cxn>
                  <a:cxn ang="0">
                    <a:pos x="206" y="15"/>
                  </a:cxn>
                  <a:cxn ang="0">
                    <a:pos x="208" y="19"/>
                  </a:cxn>
                  <a:cxn ang="0">
                    <a:pos x="208" y="20"/>
                  </a:cxn>
                  <a:cxn ang="0">
                    <a:pos x="206" y="24"/>
                  </a:cxn>
                  <a:cxn ang="0">
                    <a:pos x="200" y="25"/>
                  </a:cxn>
                  <a:cxn ang="0">
                    <a:pos x="208" y="28"/>
                  </a:cxn>
                  <a:cxn ang="0">
                    <a:pos x="212" y="32"/>
                  </a:cxn>
                  <a:cxn ang="0">
                    <a:pos x="212" y="37"/>
                  </a:cxn>
                  <a:cxn ang="0">
                    <a:pos x="210" y="42"/>
                  </a:cxn>
                  <a:cxn ang="0">
                    <a:pos x="206" y="43"/>
                  </a:cxn>
                  <a:cxn ang="0">
                    <a:pos x="202" y="43"/>
                  </a:cxn>
                  <a:cxn ang="0">
                    <a:pos x="196" y="42"/>
                  </a:cxn>
                  <a:cxn ang="0">
                    <a:pos x="204" y="48"/>
                  </a:cxn>
                  <a:cxn ang="0">
                    <a:pos x="206" y="52"/>
                  </a:cxn>
                  <a:cxn ang="0">
                    <a:pos x="206" y="55"/>
                  </a:cxn>
                  <a:cxn ang="0">
                    <a:pos x="206" y="58"/>
                  </a:cxn>
                  <a:cxn ang="0">
                    <a:pos x="204" y="60"/>
                  </a:cxn>
                  <a:cxn ang="0">
                    <a:pos x="200" y="61"/>
                  </a:cxn>
                  <a:cxn ang="0">
                    <a:pos x="194" y="61"/>
                  </a:cxn>
                  <a:cxn ang="0">
                    <a:pos x="181" y="55"/>
                  </a:cxn>
                  <a:cxn ang="0">
                    <a:pos x="183" y="66"/>
                  </a:cxn>
                  <a:cxn ang="0">
                    <a:pos x="181" y="70"/>
                  </a:cxn>
                  <a:cxn ang="0">
                    <a:pos x="179" y="73"/>
                  </a:cxn>
                  <a:cxn ang="0">
                    <a:pos x="175" y="75"/>
                  </a:cxn>
                  <a:cxn ang="0">
                    <a:pos x="171" y="73"/>
                  </a:cxn>
                  <a:cxn ang="0">
                    <a:pos x="164" y="70"/>
                  </a:cxn>
                  <a:cxn ang="0">
                    <a:pos x="156" y="71"/>
                  </a:cxn>
                  <a:cxn ang="0">
                    <a:pos x="148" y="73"/>
                  </a:cxn>
                  <a:cxn ang="0">
                    <a:pos x="142" y="75"/>
                  </a:cxn>
                  <a:cxn ang="0">
                    <a:pos x="133" y="78"/>
                  </a:cxn>
                  <a:cxn ang="0">
                    <a:pos x="123" y="83"/>
                  </a:cxn>
                  <a:cxn ang="0">
                    <a:pos x="102" y="88"/>
                  </a:cxn>
                  <a:cxn ang="0">
                    <a:pos x="79" y="90"/>
                  </a:cxn>
                  <a:cxn ang="0">
                    <a:pos x="64" y="83"/>
                  </a:cxn>
                  <a:cxn ang="0">
                    <a:pos x="43" y="83"/>
                  </a:cxn>
                  <a:cxn ang="0">
                    <a:pos x="8" y="83"/>
                  </a:cxn>
                  <a:cxn ang="0">
                    <a:pos x="0" y="53"/>
                  </a:cxn>
                  <a:cxn ang="0">
                    <a:pos x="8" y="40"/>
                  </a:cxn>
                  <a:cxn ang="0">
                    <a:pos x="35" y="27"/>
                  </a:cxn>
                </a:cxnLst>
                <a:rect l="T0" t="T1" r="T2" b="T3"/>
                <a:pathLst>
                  <a:path w="212" h="90">
                    <a:moveTo>
                      <a:pt x="35" y="27"/>
                    </a:moveTo>
                    <a:lnTo>
                      <a:pt x="58" y="28"/>
                    </a:lnTo>
                    <a:lnTo>
                      <a:pt x="79" y="17"/>
                    </a:lnTo>
                    <a:lnTo>
                      <a:pt x="91" y="10"/>
                    </a:lnTo>
                    <a:lnTo>
                      <a:pt x="100" y="7"/>
                    </a:lnTo>
                    <a:lnTo>
                      <a:pt x="117" y="5"/>
                    </a:lnTo>
                    <a:lnTo>
                      <a:pt x="139" y="2"/>
                    </a:lnTo>
                    <a:lnTo>
                      <a:pt x="150" y="0"/>
                    </a:lnTo>
                    <a:lnTo>
                      <a:pt x="160" y="0"/>
                    </a:lnTo>
                    <a:lnTo>
                      <a:pt x="173" y="5"/>
                    </a:lnTo>
                    <a:lnTo>
                      <a:pt x="189" y="9"/>
                    </a:lnTo>
                    <a:lnTo>
                      <a:pt x="200" y="14"/>
                    </a:lnTo>
                    <a:lnTo>
                      <a:pt x="206" y="15"/>
                    </a:lnTo>
                    <a:lnTo>
                      <a:pt x="208" y="19"/>
                    </a:lnTo>
                    <a:lnTo>
                      <a:pt x="208" y="20"/>
                    </a:lnTo>
                    <a:lnTo>
                      <a:pt x="206" y="24"/>
                    </a:lnTo>
                    <a:lnTo>
                      <a:pt x="200" y="25"/>
                    </a:lnTo>
                    <a:lnTo>
                      <a:pt x="208" y="28"/>
                    </a:lnTo>
                    <a:lnTo>
                      <a:pt x="212" y="32"/>
                    </a:lnTo>
                    <a:lnTo>
                      <a:pt x="212" y="37"/>
                    </a:lnTo>
                    <a:lnTo>
                      <a:pt x="210" y="42"/>
                    </a:lnTo>
                    <a:lnTo>
                      <a:pt x="206" y="43"/>
                    </a:lnTo>
                    <a:lnTo>
                      <a:pt x="202" y="43"/>
                    </a:lnTo>
                    <a:lnTo>
                      <a:pt x="196" y="42"/>
                    </a:lnTo>
                    <a:lnTo>
                      <a:pt x="204" y="48"/>
                    </a:lnTo>
                    <a:lnTo>
                      <a:pt x="206" y="52"/>
                    </a:lnTo>
                    <a:lnTo>
                      <a:pt x="206" y="55"/>
                    </a:lnTo>
                    <a:lnTo>
                      <a:pt x="206" y="58"/>
                    </a:lnTo>
                    <a:lnTo>
                      <a:pt x="204" y="60"/>
                    </a:lnTo>
                    <a:lnTo>
                      <a:pt x="200" y="61"/>
                    </a:lnTo>
                    <a:lnTo>
                      <a:pt x="194" y="61"/>
                    </a:lnTo>
                    <a:lnTo>
                      <a:pt x="181" y="55"/>
                    </a:lnTo>
                    <a:lnTo>
                      <a:pt x="183" y="66"/>
                    </a:lnTo>
                    <a:lnTo>
                      <a:pt x="181" y="70"/>
                    </a:lnTo>
                    <a:lnTo>
                      <a:pt x="179" y="73"/>
                    </a:lnTo>
                    <a:lnTo>
                      <a:pt x="175" y="75"/>
                    </a:lnTo>
                    <a:lnTo>
                      <a:pt x="171" y="73"/>
                    </a:lnTo>
                    <a:lnTo>
                      <a:pt x="164" y="70"/>
                    </a:lnTo>
                    <a:lnTo>
                      <a:pt x="156" y="71"/>
                    </a:lnTo>
                    <a:lnTo>
                      <a:pt x="148" y="73"/>
                    </a:lnTo>
                    <a:lnTo>
                      <a:pt x="142" y="75"/>
                    </a:lnTo>
                    <a:lnTo>
                      <a:pt x="133" y="78"/>
                    </a:lnTo>
                    <a:lnTo>
                      <a:pt x="123" y="83"/>
                    </a:lnTo>
                    <a:lnTo>
                      <a:pt x="102" y="88"/>
                    </a:lnTo>
                    <a:lnTo>
                      <a:pt x="79" y="90"/>
                    </a:lnTo>
                    <a:lnTo>
                      <a:pt x="64" y="83"/>
                    </a:lnTo>
                    <a:lnTo>
                      <a:pt x="43" y="83"/>
                    </a:lnTo>
                    <a:lnTo>
                      <a:pt x="8" y="83"/>
                    </a:lnTo>
                    <a:lnTo>
                      <a:pt x="0" y="53"/>
                    </a:lnTo>
                    <a:lnTo>
                      <a:pt x="8" y="40"/>
                    </a:lnTo>
                    <a:lnTo>
                      <a:pt x="35" y="27"/>
                    </a:lnTo>
                  </a:path>
                </a:pathLst>
              </a:custGeom>
              <a:noFill/>
              <a:ln w="12700" cap="flat" cmpd="sng">
                <a:solidFill>
                  <a:srgbClr val="402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5" name="Freeform 441"/>
            <p:cNvSpPr>
              <a:spLocks/>
            </p:cNvSpPr>
            <p:nvPr/>
          </p:nvSpPr>
          <p:spPr bwMode="auto">
            <a:xfrm>
              <a:off x="941" y="574"/>
              <a:ext cx="29" cy="5"/>
            </a:xfrm>
            <a:custGeom>
              <a:avLst/>
              <a:gdLst>
                <a:gd name="T0" fmla="*/ 0 w 29"/>
                <a:gd name="T1" fmla="*/ 0 h 5"/>
                <a:gd name="T2" fmla="*/ 29 w 29"/>
                <a:gd name="T3" fmla="*/ 5 h 5"/>
              </a:gdLst>
              <a:ahLst/>
              <a:cxnLst>
                <a:cxn ang="0">
                  <a:pos x="29" y="3"/>
                </a:cxn>
                <a:cxn ang="0">
                  <a:pos x="20" y="3"/>
                </a:cxn>
                <a:cxn ang="0">
                  <a:pos x="14" y="3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4" y="5"/>
                </a:cxn>
                <a:cxn ang="0">
                  <a:pos x="29" y="5"/>
                </a:cxn>
                <a:cxn ang="0">
                  <a:pos x="29" y="3"/>
                </a:cxn>
              </a:cxnLst>
              <a:rect l="T0" t="T1" r="T2" b="T3"/>
              <a:pathLst>
                <a:path w="29" h="5">
                  <a:moveTo>
                    <a:pt x="29" y="3"/>
                  </a:moveTo>
                  <a:lnTo>
                    <a:pt x="20" y="3"/>
                  </a:lnTo>
                  <a:lnTo>
                    <a:pt x="14" y="3"/>
                  </a:lnTo>
                  <a:lnTo>
                    <a:pt x="0" y="0"/>
                  </a:lnTo>
                  <a:lnTo>
                    <a:pt x="0" y="1"/>
                  </a:lnTo>
                  <a:lnTo>
                    <a:pt x="14" y="5"/>
                  </a:lnTo>
                  <a:lnTo>
                    <a:pt x="29" y="5"/>
                  </a:lnTo>
                  <a:lnTo>
                    <a:pt x="29" y="3"/>
                  </a:lnTo>
                  <a:close/>
                </a:path>
              </a:pathLst>
            </a:custGeom>
            <a:solidFill>
              <a:srgbClr val="40200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6" name="Freeform 442"/>
            <p:cNvSpPr>
              <a:spLocks/>
            </p:cNvSpPr>
            <p:nvPr/>
          </p:nvSpPr>
          <p:spPr bwMode="auto">
            <a:xfrm>
              <a:off x="901" y="588"/>
              <a:ext cx="67" cy="7"/>
            </a:xfrm>
            <a:custGeom>
              <a:avLst/>
              <a:gdLst>
                <a:gd name="T0" fmla="*/ 0 w 67"/>
                <a:gd name="T1" fmla="*/ 0 h 7"/>
                <a:gd name="T2" fmla="*/ 67 w 67"/>
                <a:gd name="T3" fmla="*/ 7 h 7"/>
              </a:gdLst>
              <a:ahLst/>
              <a:cxnLst>
                <a:cxn ang="0">
                  <a:pos x="65" y="5"/>
                </a:cxn>
                <a:cxn ang="0">
                  <a:pos x="54" y="4"/>
                </a:cxn>
                <a:cxn ang="0">
                  <a:pos x="42" y="2"/>
                </a:cxn>
                <a:cxn ang="0">
                  <a:pos x="33" y="0"/>
                </a:cxn>
                <a:cxn ang="0">
                  <a:pos x="13" y="0"/>
                </a:cxn>
                <a:cxn ang="0">
                  <a:pos x="0" y="2"/>
                </a:cxn>
                <a:cxn ang="0">
                  <a:pos x="29" y="2"/>
                </a:cxn>
                <a:cxn ang="0">
                  <a:pos x="40" y="4"/>
                </a:cxn>
                <a:cxn ang="0">
                  <a:pos x="54" y="5"/>
                </a:cxn>
                <a:cxn ang="0">
                  <a:pos x="67" y="7"/>
                </a:cxn>
                <a:cxn ang="0">
                  <a:pos x="65" y="5"/>
                </a:cxn>
              </a:cxnLst>
              <a:rect l="T0" t="T1" r="T2" b="T3"/>
              <a:pathLst>
                <a:path w="67" h="7">
                  <a:moveTo>
                    <a:pt x="65" y="5"/>
                  </a:moveTo>
                  <a:lnTo>
                    <a:pt x="54" y="4"/>
                  </a:lnTo>
                  <a:lnTo>
                    <a:pt x="42" y="2"/>
                  </a:lnTo>
                  <a:lnTo>
                    <a:pt x="33" y="0"/>
                  </a:lnTo>
                  <a:lnTo>
                    <a:pt x="13" y="0"/>
                  </a:lnTo>
                  <a:lnTo>
                    <a:pt x="0" y="2"/>
                  </a:lnTo>
                  <a:lnTo>
                    <a:pt x="29" y="2"/>
                  </a:lnTo>
                  <a:lnTo>
                    <a:pt x="40" y="4"/>
                  </a:lnTo>
                  <a:lnTo>
                    <a:pt x="54" y="5"/>
                  </a:lnTo>
                  <a:lnTo>
                    <a:pt x="67" y="7"/>
                  </a:lnTo>
                  <a:lnTo>
                    <a:pt x="65" y="5"/>
                  </a:lnTo>
                  <a:close/>
                </a:path>
              </a:pathLst>
            </a:custGeom>
            <a:solidFill>
              <a:srgbClr val="40200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7" name="Freeform 443"/>
            <p:cNvSpPr>
              <a:spLocks/>
            </p:cNvSpPr>
            <p:nvPr/>
          </p:nvSpPr>
          <p:spPr bwMode="auto">
            <a:xfrm>
              <a:off x="913" y="605"/>
              <a:ext cx="38" cy="5"/>
            </a:xfrm>
            <a:custGeom>
              <a:avLst/>
              <a:gdLst>
                <a:gd name="T0" fmla="*/ 0 w 38"/>
                <a:gd name="T1" fmla="*/ 0 h 5"/>
                <a:gd name="T2" fmla="*/ 38 w 38"/>
                <a:gd name="T3" fmla="*/ 5 h 5"/>
              </a:gdLst>
              <a:ahLst/>
              <a:cxnLst>
                <a:cxn ang="0">
                  <a:pos x="38" y="2"/>
                </a:cxn>
                <a:cxn ang="0">
                  <a:pos x="32" y="0"/>
                </a:cxn>
                <a:cxn ang="0">
                  <a:pos x="21" y="0"/>
                </a:cxn>
                <a:cxn ang="0">
                  <a:pos x="13" y="0"/>
                </a:cxn>
                <a:cxn ang="0">
                  <a:pos x="5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11" y="0"/>
                </a:cxn>
                <a:cxn ang="0">
                  <a:pos x="21" y="0"/>
                </a:cxn>
                <a:cxn ang="0">
                  <a:pos x="32" y="2"/>
                </a:cxn>
                <a:cxn ang="0">
                  <a:pos x="38" y="5"/>
                </a:cxn>
                <a:cxn ang="0">
                  <a:pos x="38" y="2"/>
                </a:cxn>
              </a:cxnLst>
              <a:rect l="T0" t="T1" r="T2" b="T3"/>
              <a:pathLst>
                <a:path w="38" h="5">
                  <a:moveTo>
                    <a:pt x="38" y="2"/>
                  </a:moveTo>
                  <a:lnTo>
                    <a:pt x="32" y="0"/>
                  </a:lnTo>
                  <a:lnTo>
                    <a:pt x="21" y="0"/>
                  </a:lnTo>
                  <a:lnTo>
                    <a:pt x="13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11" y="0"/>
                  </a:lnTo>
                  <a:lnTo>
                    <a:pt x="21" y="0"/>
                  </a:lnTo>
                  <a:lnTo>
                    <a:pt x="32" y="2"/>
                  </a:lnTo>
                  <a:lnTo>
                    <a:pt x="38" y="5"/>
                  </a:lnTo>
                  <a:lnTo>
                    <a:pt x="38" y="2"/>
                  </a:lnTo>
                  <a:close/>
                </a:path>
              </a:pathLst>
            </a:custGeom>
            <a:solidFill>
              <a:srgbClr val="40200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8" name="Freeform 444"/>
            <p:cNvSpPr>
              <a:spLocks/>
            </p:cNvSpPr>
            <p:nvPr/>
          </p:nvSpPr>
          <p:spPr bwMode="auto">
            <a:xfrm>
              <a:off x="934" y="615"/>
              <a:ext cx="3" cy="8"/>
            </a:xfrm>
            <a:custGeom>
              <a:avLst/>
              <a:gdLst>
                <a:gd name="T0" fmla="*/ 0 w 3"/>
                <a:gd name="T1" fmla="*/ 0 h 8"/>
                <a:gd name="T2" fmla="*/ 3 w 3"/>
                <a:gd name="T3" fmla="*/ 8 h 8"/>
              </a:gdLst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3" y="8"/>
                </a:cxn>
                <a:cxn ang="0">
                  <a:pos x="0" y="8"/>
                </a:cxn>
                <a:cxn ang="0">
                  <a:pos x="0" y="6"/>
                </a:cxn>
                <a:cxn ang="0">
                  <a:pos x="0" y="3"/>
                </a:cxn>
                <a:cxn ang="0">
                  <a:pos x="0" y="0"/>
                </a:cxn>
              </a:cxnLst>
              <a:rect l="T0" t="T1" r="T2" b="T3"/>
              <a:pathLst>
                <a:path w="3" h="8">
                  <a:moveTo>
                    <a:pt x="0" y="0"/>
                  </a:moveTo>
                  <a:lnTo>
                    <a:pt x="0" y="3"/>
                  </a:lnTo>
                  <a:lnTo>
                    <a:pt x="3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29" name="Group 186"/>
            <p:cNvGrpSpPr>
              <a:grpSpLocks/>
            </p:cNvGrpSpPr>
            <p:nvPr/>
          </p:nvGrpSpPr>
          <p:grpSpPr bwMode="auto">
            <a:xfrm>
              <a:off x="882" y="427"/>
              <a:ext cx="273" cy="280"/>
              <a:chOff x="0" y="0"/>
              <a:chExt cx="273" cy="280"/>
            </a:xfrm>
          </p:grpSpPr>
          <p:sp>
            <p:nvSpPr>
              <p:cNvPr id="292" name="Freeform 446"/>
              <p:cNvSpPr>
                <a:spLocks/>
              </p:cNvSpPr>
              <p:nvPr/>
            </p:nvSpPr>
            <p:spPr bwMode="auto">
              <a:xfrm>
                <a:off x="0" y="0"/>
                <a:ext cx="273" cy="280"/>
              </a:xfrm>
              <a:custGeom>
                <a:avLst/>
                <a:gdLst>
                  <a:gd name="T0" fmla="*/ 0 w 273"/>
                  <a:gd name="T1" fmla="*/ 0 h 280"/>
                  <a:gd name="T2" fmla="*/ 273 w 273"/>
                  <a:gd name="T3" fmla="*/ 280 h 280"/>
                </a:gdLst>
                <a:ahLst/>
                <a:cxnLst>
                  <a:cxn ang="0">
                    <a:pos x="0" y="231"/>
                  </a:cxn>
                  <a:cxn ang="0">
                    <a:pos x="71" y="0"/>
                  </a:cxn>
                  <a:cxn ang="0">
                    <a:pos x="273" y="41"/>
                  </a:cxn>
                  <a:cxn ang="0">
                    <a:pos x="203" y="280"/>
                  </a:cxn>
                  <a:cxn ang="0">
                    <a:pos x="0" y="231"/>
                  </a:cxn>
                </a:cxnLst>
                <a:rect l="T0" t="T1" r="T2" b="T3"/>
                <a:pathLst>
                  <a:path w="273" h="280">
                    <a:moveTo>
                      <a:pt x="0" y="231"/>
                    </a:moveTo>
                    <a:lnTo>
                      <a:pt x="71" y="0"/>
                    </a:lnTo>
                    <a:lnTo>
                      <a:pt x="273" y="41"/>
                    </a:lnTo>
                    <a:lnTo>
                      <a:pt x="203" y="280"/>
                    </a:lnTo>
                    <a:lnTo>
                      <a:pt x="0" y="231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3" name="Freeform 447"/>
              <p:cNvSpPr>
                <a:spLocks/>
              </p:cNvSpPr>
              <p:nvPr/>
            </p:nvSpPr>
            <p:spPr bwMode="auto">
              <a:xfrm>
                <a:off x="0" y="0"/>
                <a:ext cx="273" cy="280"/>
              </a:xfrm>
              <a:custGeom>
                <a:avLst/>
                <a:gdLst>
                  <a:gd name="T0" fmla="*/ 0 w 273"/>
                  <a:gd name="T1" fmla="*/ 0 h 280"/>
                  <a:gd name="T2" fmla="*/ 273 w 273"/>
                  <a:gd name="T3" fmla="*/ 280 h 280"/>
                </a:gdLst>
                <a:ahLst/>
                <a:cxnLst>
                  <a:cxn ang="0">
                    <a:pos x="0" y="231"/>
                  </a:cxn>
                  <a:cxn ang="0">
                    <a:pos x="71" y="0"/>
                  </a:cxn>
                  <a:cxn ang="0">
                    <a:pos x="273" y="41"/>
                  </a:cxn>
                  <a:cxn ang="0">
                    <a:pos x="203" y="280"/>
                  </a:cxn>
                  <a:cxn ang="0">
                    <a:pos x="0" y="231"/>
                  </a:cxn>
                </a:cxnLst>
                <a:rect l="T0" t="T1" r="T2" b="T3"/>
                <a:pathLst>
                  <a:path w="273" h="280">
                    <a:moveTo>
                      <a:pt x="0" y="231"/>
                    </a:moveTo>
                    <a:lnTo>
                      <a:pt x="71" y="0"/>
                    </a:lnTo>
                    <a:lnTo>
                      <a:pt x="273" y="41"/>
                    </a:lnTo>
                    <a:lnTo>
                      <a:pt x="203" y="280"/>
                    </a:lnTo>
                    <a:lnTo>
                      <a:pt x="0" y="231"/>
                    </a:ln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0" name="Freeform 448"/>
            <p:cNvSpPr>
              <a:spLocks/>
            </p:cNvSpPr>
            <p:nvPr/>
          </p:nvSpPr>
          <p:spPr bwMode="auto">
            <a:xfrm>
              <a:off x="882" y="567"/>
              <a:ext cx="57" cy="30"/>
            </a:xfrm>
            <a:custGeom>
              <a:avLst/>
              <a:gdLst>
                <a:gd name="T0" fmla="*/ 0 w 57"/>
                <a:gd name="T1" fmla="*/ 0 h 30"/>
                <a:gd name="T2" fmla="*/ 57 w 57"/>
                <a:gd name="T3" fmla="*/ 30 h 30"/>
              </a:gdLst>
              <a:ahLst/>
              <a:cxnLst>
                <a:cxn ang="0">
                  <a:pos x="25" y="0"/>
                </a:cxn>
                <a:cxn ang="0">
                  <a:pos x="34" y="0"/>
                </a:cxn>
                <a:cxn ang="0">
                  <a:pos x="44" y="0"/>
                </a:cxn>
                <a:cxn ang="0">
                  <a:pos x="52" y="0"/>
                </a:cxn>
                <a:cxn ang="0">
                  <a:pos x="55" y="0"/>
                </a:cxn>
                <a:cxn ang="0">
                  <a:pos x="57" y="2"/>
                </a:cxn>
                <a:cxn ang="0">
                  <a:pos x="57" y="5"/>
                </a:cxn>
                <a:cxn ang="0">
                  <a:pos x="57" y="7"/>
                </a:cxn>
                <a:cxn ang="0">
                  <a:pos x="52" y="12"/>
                </a:cxn>
                <a:cxn ang="0">
                  <a:pos x="42" y="16"/>
                </a:cxn>
                <a:cxn ang="0">
                  <a:pos x="31" y="18"/>
                </a:cxn>
                <a:cxn ang="0">
                  <a:pos x="23" y="20"/>
                </a:cxn>
                <a:cxn ang="0">
                  <a:pos x="17" y="23"/>
                </a:cxn>
                <a:cxn ang="0">
                  <a:pos x="9" y="25"/>
                </a:cxn>
                <a:cxn ang="0">
                  <a:pos x="4" y="30"/>
                </a:cxn>
                <a:cxn ang="0">
                  <a:pos x="0" y="5"/>
                </a:cxn>
                <a:cxn ang="0">
                  <a:pos x="7" y="5"/>
                </a:cxn>
                <a:cxn ang="0">
                  <a:pos x="13" y="3"/>
                </a:cxn>
                <a:cxn ang="0">
                  <a:pos x="25" y="0"/>
                </a:cxn>
              </a:cxnLst>
              <a:rect l="T0" t="T1" r="T2" b="T3"/>
              <a:pathLst>
                <a:path w="57" h="30">
                  <a:moveTo>
                    <a:pt x="25" y="0"/>
                  </a:moveTo>
                  <a:lnTo>
                    <a:pt x="34" y="0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5" y="0"/>
                  </a:lnTo>
                  <a:lnTo>
                    <a:pt x="57" y="2"/>
                  </a:lnTo>
                  <a:lnTo>
                    <a:pt x="57" y="5"/>
                  </a:lnTo>
                  <a:lnTo>
                    <a:pt x="57" y="7"/>
                  </a:lnTo>
                  <a:lnTo>
                    <a:pt x="52" y="12"/>
                  </a:lnTo>
                  <a:lnTo>
                    <a:pt x="42" y="16"/>
                  </a:lnTo>
                  <a:lnTo>
                    <a:pt x="31" y="18"/>
                  </a:lnTo>
                  <a:lnTo>
                    <a:pt x="23" y="20"/>
                  </a:lnTo>
                  <a:lnTo>
                    <a:pt x="17" y="23"/>
                  </a:lnTo>
                  <a:lnTo>
                    <a:pt x="9" y="25"/>
                  </a:lnTo>
                  <a:lnTo>
                    <a:pt x="4" y="30"/>
                  </a:lnTo>
                  <a:lnTo>
                    <a:pt x="0" y="5"/>
                  </a:lnTo>
                  <a:lnTo>
                    <a:pt x="7" y="5"/>
                  </a:lnTo>
                  <a:lnTo>
                    <a:pt x="13" y="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C08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1" name="Freeform 449"/>
            <p:cNvSpPr>
              <a:spLocks/>
            </p:cNvSpPr>
            <p:nvPr/>
          </p:nvSpPr>
          <p:spPr bwMode="auto">
            <a:xfrm>
              <a:off x="864" y="565"/>
              <a:ext cx="77" cy="5"/>
            </a:xfrm>
            <a:custGeom>
              <a:avLst/>
              <a:gdLst>
                <a:gd name="T0" fmla="*/ 0 w 77"/>
                <a:gd name="T1" fmla="*/ 0 h 5"/>
                <a:gd name="T2" fmla="*/ 77 w 77"/>
                <a:gd name="T3" fmla="*/ 5 h 5"/>
              </a:gdLst>
              <a:ahLst/>
              <a:cxnLst>
                <a:cxn ang="0">
                  <a:pos x="16" y="5"/>
                </a:cxn>
                <a:cxn ang="0">
                  <a:pos x="25" y="5"/>
                </a:cxn>
                <a:cxn ang="0">
                  <a:pos x="33" y="4"/>
                </a:cxn>
                <a:cxn ang="0">
                  <a:pos x="43" y="2"/>
                </a:cxn>
                <a:cxn ang="0">
                  <a:pos x="52" y="2"/>
                </a:cxn>
                <a:cxn ang="0">
                  <a:pos x="62" y="2"/>
                </a:cxn>
                <a:cxn ang="0">
                  <a:pos x="77" y="2"/>
                </a:cxn>
                <a:cxn ang="0">
                  <a:pos x="70" y="0"/>
                </a:cxn>
                <a:cxn ang="0">
                  <a:pos x="58" y="0"/>
                </a:cxn>
                <a:cxn ang="0">
                  <a:pos x="43" y="0"/>
                </a:cxn>
                <a:cxn ang="0">
                  <a:pos x="37" y="2"/>
                </a:cxn>
                <a:cxn ang="0">
                  <a:pos x="25" y="2"/>
                </a:cxn>
                <a:cxn ang="0">
                  <a:pos x="16" y="2"/>
                </a:cxn>
                <a:cxn ang="0">
                  <a:pos x="0" y="5"/>
                </a:cxn>
                <a:cxn ang="0">
                  <a:pos x="16" y="5"/>
                </a:cxn>
              </a:cxnLst>
              <a:rect l="T0" t="T1" r="T2" b="T3"/>
              <a:pathLst>
                <a:path w="77" h="5">
                  <a:moveTo>
                    <a:pt x="16" y="5"/>
                  </a:moveTo>
                  <a:lnTo>
                    <a:pt x="25" y="5"/>
                  </a:lnTo>
                  <a:lnTo>
                    <a:pt x="33" y="4"/>
                  </a:lnTo>
                  <a:lnTo>
                    <a:pt x="43" y="2"/>
                  </a:lnTo>
                  <a:lnTo>
                    <a:pt x="52" y="2"/>
                  </a:lnTo>
                  <a:lnTo>
                    <a:pt x="62" y="2"/>
                  </a:lnTo>
                  <a:lnTo>
                    <a:pt x="77" y="2"/>
                  </a:lnTo>
                  <a:lnTo>
                    <a:pt x="70" y="0"/>
                  </a:lnTo>
                  <a:lnTo>
                    <a:pt x="58" y="0"/>
                  </a:lnTo>
                  <a:lnTo>
                    <a:pt x="43" y="0"/>
                  </a:lnTo>
                  <a:lnTo>
                    <a:pt x="37" y="2"/>
                  </a:lnTo>
                  <a:lnTo>
                    <a:pt x="25" y="2"/>
                  </a:lnTo>
                  <a:lnTo>
                    <a:pt x="16" y="2"/>
                  </a:lnTo>
                  <a:lnTo>
                    <a:pt x="0" y="5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40200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2" name="Freeform 450"/>
            <p:cNvSpPr>
              <a:spLocks/>
            </p:cNvSpPr>
            <p:nvPr/>
          </p:nvSpPr>
          <p:spPr bwMode="auto">
            <a:xfrm>
              <a:off x="845" y="569"/>
              <a:ext cx="96" cy="47"/>
            </a:xfrm>
            <a:custGeom>
              <a:avLst/>
              <a:gdLst>
                <a:gd name="T0" fmla="*/ 0 w 96"/>
                <a:gd name="T1" fmla="*/ 0 h 47"/>
                <a:gd name="T2" fmla="*/ 96 w 96"/>
                <a:gd name="T3" fmla="*/ 47 h 47"/>
              </a:gdLst>
              <a:ahLst/>
              <a:cxnLst>
                <a:cxn ang="0">
                  <a:pos x="96" y="0"/>
                </a:cxn>
                <a:cxn ang="0">
                  <a:pos x="92" y="0"/>
                </a:cxn>
                <a:cxn ang="0">
                  <a:pos x="94" y="5"/>
                </a:cxn>
                <a:cxn ang="0">
                  <a:pos x="91" y="8"/>
                </a:cxn>
                <a:cxn ang="0">
                  <a:pos x="81" y="11"/>
                </a:cxn>
                <a:cxn ang="0">
                  <a:pos x="68" y="16"/>
                </a:cxn>
                <a:cxn ang="0">
                  <a:pos x="62" y="16"/>
                </a:cxn>
                <a:cxn ang="0">
                  <a:pos x="50" y="21"/>
                </a:cxn>
                <a:cxn ang="0">
                  <a:pos x="44" y="23"/>
                </a:cxn>
                <a:cxn ang="0">
                  <a:pos x="37" y="29"/>
                </a:cxn>
                <a:cxn ang="0">
                  <a:pos x="35" y="34"/>
                </a:cxn>
                <a:cxn ang="0">
                  <a:pos x="25" y="41"/>
                </a:cxn>
                <a:cxn ang="0">
                  <a:pos x="8" y="46"/>
                </a:cxn>
                <a:cxn ang="0">
                  <a:pos x="0" y="47"/>
                </a:cxn>
                <a:cxn ang="0">
                  <a:pos x="16" y="47"/>
                </a:cxn>
                <a:cxn ang="0">
                  <a:pos x="31" y="47"/>
                </a:cxn>
                <a:cxn ang="0">
                  <a:pos x="41" y="41"/>
                </a:cxn>
                <a:cxn ang="0">
                  <a:pos x="43" y="34"/>
                </a:cxn>
                <a:cxn ang="0">
                  <a:pos x="46" y="28"/>
                </a:cxn>
                <a:cxn ang="0">
                  <a:pos x="52" y="23"/>
                </a:cxn>
                <a:cxn ang="0">
                  <a:pos x="62" y="19"/>
                </a:cxn>
                <a:cxn ang="0">
                  <a:pos x="69" y="19"/>
                </a:cxn>
                <a:cxn ang="0">
                  <a:pos x="79" y="16"/>
                </a:cxn>
                <a:cxn ang="0">
                  <a:pos x="87" y="13"/>
                </a:cxn>
                <a:cxn ang="0">
                  <a:pos x="92" y="10"/>
                </a:cxn>
                <a:cxn ang="0">
                  <a:pos x="96" y="6"/>
                </a:cxn>
                <a:cxn ang="0">
                  <a:pos x="96" y="0"/>
                </a:cxn>
              </a:cxnLst>
              <a:rect l="T0" t="T1" r="T2" b="T3"/>
              <a:pathLst>
                <a:path w="96" h="47">
                  <a:moveTo>
                    <a:pt x="96" y="0"/>
                  </a:moveTo>
                  <a:lnTo>
                    <a:pt x="92" y="0"/>
                  </a:lnTo>
                  <a:lnTo>
                    <a:pt x="94" y="5"/>
                  </a:lnTo>
                  <a:lnTo>
                    <a:pt x="91" y="8"/>
                  </a:lnTo>
                  <a:lnTo>
                    <a:pt x="81" y="11"/>
                  </a:lnTo>
                  <a:lnTo>
                    <a:pt x="68" y="16"/>
                  </a:lnTo>
                  <a:lnTo>
                    <a:pt x="62" y="16"/>
                  </a:lnTo>
                  <a:lnTo>
                    <a:pt x="50" y="21"/>
                  </a:lnTo>
                  <a:lnTo>
                    <a:pt x="44" y="23"/>
                  </a:lnTo>
                  <a:lnTo>
                    <a:pt x="37" y="29"/>
                  </a:lnTo>
                  <a:lnTo>
                    <a:pt x="35" y="34"/>
                  </a:lnTo>
                  <a:lnTo>
                    <a:pt x="25" y="41"/>
                  </a:lnTo>
                  <a:lnTo>
                    <a:pt x="8" y="46"/>
                  </a:lnTo>
                  <a:lnTo>
                    <a:pt x="0" y="47"/>
                  </a:lnTo>
                  <a:lnTo>
                    <a:pt x="16" y="47"/>
                  </a:lnTo>
                  <a:lnTo>
                    <a:pt x="31" y="47"/>
                  </a:lnTo>
                  <a:lnTo>
                    <a:pt x="41" y="41"/>
                  </a:lnTo>
                  <a:lnTo>
                    <a:pt x="43" y="34"/>
                  </a:lnTo>
                  <a:lnTo>
                    <a:pt x="46" y="28"/>
                  </a:lnTo>
                  <a:lnTo>
                    <a:pt x="52" y="23"/>
                  </a:lnTo>
                  <a:lnTo>
                    <a:pt x="62" y="19"/>
                  </a:lnTo>
                  <a:lnTo>
                    <a:pt x="69" y="19"/>
                  </a:lnTo>
                  <a:lnTo>
                    <a:pt x="79" y="16"/>
                  </a:lnTo>
                  <a:lnTo>
                    <a:pt x="87" y="13"/>
                  </a:lnTo>
                  <a:lnTo>
                    <a:pt x="92" y="10"/>
                  </a:lnTo>
                  <a:lnTo>
                    <a:pt x="96" y="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40200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3" name="Freeform 451"/>
            <p:cNvSpPr>
              <a:spLocks/>
            </p:cNvSpPr>
            <p:nvPr/>
          </p:nvSpPr>
          <p:spPr bwMode="auto">
            <a:xfrm>
              <a:off x="926" y="570"/>
              <a:ext cx="4" cy="2"/>
            </a:xfrm>
            <a:custGeom>
              <a:avLst/>
              <a:gdLst>
                <a:gd name="T0" fmla="*/ 0 w 4"/>
                <a:gd name="T1" fmla="*/ 0 h 2"/>
                <a:gd name="T2" fmla="*/ 4 w 4"/>
                <a:gd name="T3" fmla="*/ 2 h 2"/>
              </a:gdLst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0"/>
                </a:cxn>
              </a:cxnLst>
              <a:rect l="T0" t="T1" r="T2" b="T3"/>
              <a:pathLst>
                <a:path w="4" h="2">
                  <a:moveTo>
                    <a:pt x="0" y="0"/>
                  </a:moveTo>
                  <a:lnTo>
                    <a:pt x="0" y="2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0200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34" name="Group 193"/>
            <p:cNvGrpSpPr>
              <a:grpSpLocks/>
            </p:cNvGrpSpPr>
            <p:nvPr/>
          </p:nvGrpSpPr>
          <p:grpSpPr bwMode="auto">
            <a:xfrm>
              <a:off x="162" y="262"/>
              <a:ext cx="662" cy="425"/>
              <a:chOff x="0" y="0"/>
              <a:chExt cx="662" cy="425"/>
            </a:xfrm>
          </p:grpSpPr>
          <p:sp>
            <p:nvSpPr>
              <p:cNvPr id="290" name="Freeform 453"/>
              <p:cNvSpPr>
                <a:spLocks/>
              </p:cNvSpPr>
              <p:nvPr/>
            </p:nvSpPr>
            <p:spPr bwMode="auto">
              <a:xfrm>
                <a:off x="0" y="0"/>
                <a:ext cx="662" cy="425"/>
              </a:xfrm>
              <a:custGeom>
                <a:avLst/>
                <a:gdLst>
                  <a:gd name="T0" fmla="*/ 0 w 662"/>
                  <a:gd name="T1" fmla="*/ 0 h 425"/>
                  <a:gd name="T2" fmla="*/ 662 w 662"/>
                  <a:gd name="T3" fmla="*/ 425 h 425"/>
                </a:gdLst>
                <a:ahLst/>
                <a:cxnLst>
                  <a:cxn ang="0">
                    <a:pos x="259" y="48"/>
                  </a:cxn>
                  <a:cxn ang="0">
                    <a:pos x="291" y="61"/>
                  </a:cxn>
                  <a:cxn ang="0">
                    <a:pos x="313" y="76"/>
                  </a:cxn>
                  <a:cxn ang="0">
                    <a:pos x="328" y="105"/>
                  </a:cxn>
                  <a:cxn ang="0">
                    <a:pos x="338" y="148"/>
                  </a:cxn>
                  <a:cxn ang="0">
                    <a:pos x="364" y="185"/>
                  </a:cxn>
                  <a:cxn ang="0">
                    <a:pos x="384" y="213"/>
                  </a:cxn>
                  <a:cxn ang="0">
                    <a:pos x="401" y="232"/>
                  </a:cxn>
                  <a:cxn ang="0">
                    <a:pos x="414" y="252"/>
                  </a:cxn>
                  <a:cxn ang="0">
                    <a:pos x="445" y="265"/>
                  </a:cxn>
                  <a:cxn ang="0">
                    <a:pos x="484" y="284"/>
                  </a:cxn>
                  <a:cxn ang="0">
                    <a:pos x="541" y="297"/>
                  </a:cxn>
                  <a:cxn ang="0">
                    <a:pos x="585" y="305"/>
                  </a:cxn>
                  <a:cxn ang="0">
                    <a:pos x="662" y="317"/>
                  </a:cxn>
                  <a:cxn ang="0">
                    <a:pos x="645" y="330"/>
                  </a:cxn>
                  <a:cxn ang="0">
                    <a:pos x="631" y="350"/>
                  </a:cxn>
                  <a:cxn ang="0">
                    <a:pos x="631" y="371"/>
                  </a:cxn>
                  <a:cxn ang="0">
                    <a:pos x="641" y="386"/>
                  </a:cxn>
                  <a:cxn ang="0">
                    <a:pos x="487" y="374"/>
                  </a:cxn>
                  <a:cxn ang="0">
                    <a:pos x="432" y="369"/>
                  </a:cxn>
                  <a:cxn ang="0">
                    <a:pos x="364" y="361"/>
                  </a:cxn>
                  <a:cxn ang="0">
                    <a:pos x="336" y="350"/>
                  </a:cxn>
                  <a:cxn ang="0">
                    <a:pos x="316" y="391"/>
                  </a:cxn>
                  <a:cxn ang="0">
                    <a:pos x="316" y="425"/>
                  </a:cxn>
                  <a:cxn ang="0">
                    <a:pos x="5" y="425"/>
                  </a:cxn>
                  <a:cxn ang="0">
                    <a:pos x="0" y="364"/>
                  </a:cxn>
                  <a:cxn ang="0">
                    <a:pos x="0" y="313"/>
                  </a:cxn>
                  <a:cxn ang="0">
                    <a:pos x="1" y="282"/>
                  </a:cxn>
                  <a:cxn ang="0">
                    <a:pos x="3" y="236"/>
                  </a:cxn>
                  <a:cxn ang="0">
                    <a:pos x="7" y="206"/>
                  </a:cxn>
                  <a:cxn ang="0">
                    <a:pos x="17" y="175"/>
                  </a:cxn>
                  <a:cxn ang="0">
                    <a:pos x="26" y="148"/>
                  </a:cxn>
                  <a:cxn ang="0">
                    <a:pos x="38" y="119"/>
                  </a:cxn>
                  <a:cxn ang="0">
                    <a:pos x="46" y="94"/>
                  </a:cxn>
                  <a:cxn ang="0">
                    <a:pos x="57" y="72"/>
                  </a:cxn>
                  <a:cxn ang="0">
                    <a:pos x="71" y="51"/>
                  </a:cxn>
                  <a:cxn ang="0">
                    <a:pos x="88" y="35"/>
                  </a:cxn>
                  <a:cxn ang="0">
                    <a:pos x="121" y="20"/>
                  </a:cxn>
                  <a:cxn ang="0">
                    <a:pos x="149" y="0"/>
                  </a:cxn>
                  <a:cxn ang="0">
                    <a:pos x="259" y="48"/>
                  </a:cxn>
                </a:cxnLst>
                <a:rect l="T0" t="T1" r="T2" b="T3"/>
                <a:pathLst>
                  <a:path w="662" h="425">
                    <a:moveTo>
                      <a:pt x="259" y="48"/>
                    </a:moveTo>
                    <a:lnTo>
                      <a:pt x="291" y="61"/>
                    </a:lnTo>
                    <a:lnTo>
                      <a:pt x="313" y="76"/>
                    </a:lnTo>
                    <a:lnTo>
                      <a:pt x="328" y="105"/>
                    </a:lnTo>
                    <a:lnTo>
                      <a:pt x="338" y="148"/>
                    </a:lnTo>
                    <a:lnTo>
                      <a:pt x="364" y="185"/>
                    </a:lnTo>
                    <a:lnTo>
                      <a:pt x="384" y="213"/>
                    </a:lnTo>
                    <a:lnTo>
                      <a:pt x="401" y="232"/>
                    </a:lnTo>
                    <a:lnTo>
                      <a:pt x="414" y="252"/>
                    </a:lnTo>
                    <a:lnTo>
                      <a:pt x="445" y="265"/>
                    </a:lnTo>
                    <a:lnTo>
                      <a:pt x="484" y="284"/>
                    </a:lnTo>
                    <a:lnTo>
                      <a:pt x="541" y="297"/>
                    </a:lnTo>
                    <a:lnTo>
                      <a:pt x="585" y="305"/>
                    </a:lnTo>
                    <a:lnTo>
                      <a:pt x="662" y="317"/>
                    </a:lnTo>
                    <a:lnTo>
                      <a:pt x="645" y="330"/>
                    </a:lnTo>
                    <a:lnTo>
                      <a:pt x="631" y="350"/>
                    </a:lnTo>
                    <a:lnTo>
                      <a:pt x="631" y="371"/>
                    </a:lnTo>
                    <a:lnTo>
                      <a:pt x="641" y="386"/>
                    </a:lnTo>
                    <a:lnTo>
                      <a:pt x="487" y="374"/>
                    </a:lnTo>
                    <a:lnTo>
                      <a:pt x="432" y="369"/>
                    </a:lnTo>
                    <a:lnTo>
                      <a:pt x="364" y="361"/>
                    </a:lnTo>
                    <a:lnTo>
                      <a:pt x="336" y="350"/>
                    </a:lnTo>
                    <a:lnTo>
                      <a:pt x="316" y="391"/>
                    </a:lnTo>
                    <a:lnTo>
                      <a:pt x="316" y="425"/>
                    </a:lnTo>
                    <a:lnTo>
                      <a:pt x="5" y="425"/>
                    </a:lnTo>
                    <a:lnTo>
                      <a:pt x="0" y="364"/>
                    </a:lnTo>
                    <a:lnTo>
                      <a:pt x="0" y="313"/>
                    </a:lnTo>
                    <a:lnTo>
                      <a:pt x="1" y="282"/>
                    </a:lnTo>
                    <a:lnTo>
                      <a:pt x="3" y="236"/>
                    </a:lnTo>
                    <a:lnTo>
                      <a:pt x="7" y="206"/>
                    </a:lnTo>
                    <a:lnTo>
                      <a:pt x="17" y="175"/>
                    </a:lnTo>
                    <a:lnTo>
                      <a:pt x="26" y="148"/>
                    </a:lnTo>
                    <a:lnTo>
                      <a:pt x="38" y="119"/>
                    </a:lnTo>
                    <a:lnTo>
                      <a:pt x="46" y="94"/>
                    </a:lnTo>
                    <a:lnTo>
                      <a:pt x="57" y="72"/>
                    </a:lnTo>
                    <a:lnTo>
                      <a:pt x="71" y="51"/>
                    </a:lnTo>
                    <a:lnTo>
                      <a:pt x="88" y="35"/>
                    </a:lnTo>
                    <a:lnTo>
                      <a:pt x="121" y="20"/>
                    </a:lnTo>
                    <a:lnTo>
                      <a:pt x="149" y="0"/>
                    </a:lnTo>
                    <a:lnTo>
                      <a:pt x="259" y="48"/>
                    </a:lnTo>
                    <a:close/>
                  </a:path>
                </a:pathLst>
              </a:custGeom>
              <a:solidFill>
                <a:srgbClr val="00808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1" name="Freeform 454"/>
              <p:cNvSpPr>
                <a:spLocks/>
              </p:cNvSpPr>
              <p:nvPr/>
            </p:nvSpPr>
            <p:spPr bwMode="auto">
              <a:xfrm>
                <a:off x="0" y="0"/>
                <a:ext cx="662" cy="425"/>
              </a:xfrm>
              <a:custGeom>
                <a:avLst/>
                <a:gdLst>
                  <a:gd name="T0" fmla="*/ 0 w 662"/>
                  <a:gd name="T1" fmla="*/ 0 h 425"/>
                  <a:gd name="T2" fmla="*/ 662 w 662"/>
                  <a:gd name="T3" fmla="*/ 425 h 425"/>
                </a:gdLst>
                <a:ahLst/>
                <a:cxnLst>
                  <a:cxn ang="0">
                    <a:pos x="259" y="48"/>
                  </a:cxn>
                  <a:cxn ang="0">
                    <a:pos x="291" y="61"/>
                  </a:cxn>
                  <a:cxn ang="0">
                    <a:pos x="313" y="76"/>
                  </a:cxn>
                  <a:cxn ang="0">
                    <a:pos x="328" y="105"/>
                  </a:cxn>
                  <a:cxn ang="0">
                    <a:pos x="338" y="148"/>
                  </a:cxn>
                  <a:cxn ang="0">
                    <a:pos x="364" y="185"/>
                  </a:cxn>
                  <a:cxn ang="0">
                    <a:pos x="384" y="213"/>
                  </a:cxn>
                  <a:cxn ang="0">
                    <a:pos x="401" y="232"/>
                  </a:cxn>
                  <a:cxn ang="0">
                    <a:pos x="414" y="252"/>
                  </a:cxn>
                  <a:cxn ang="0">
                    <a:pos x="445" y="265"/>
                  </a:cxn>
                  <a:cxn ang="0">
                    <a:pos x="484" y="284"/>
                  </a:cxn>
                  <a:cxn ang="0">
                    <a:pos x="541" y="297"/>
                  </a:cxn>
                  <a:cxn ang="0">
                    <a:pos x="585" y="305"/>
                  </a:cxn>
                  <a:cxn ang="0">
                    <a:pos x="662" y="317"/>
                  </a:cxn>
                  <a:cxn ang="0">
                    <a:pos x="645" y="330"/>
                  </a:cxn>
                  <a:cxn ang="0">
                    <a:pos x="631" y="350"/>
                  </a:cxn>
                  <a:cxn ang="0">
                    <a:pos x="631" y="371"/>
                  </a:cxn>
                  <a:cxn ang="0">
                    <a:pos x="641" y="386"/>
                  </a:cxn>
                  <a:cxn ang="0">
                    <a:pos x="487" y="374"/>
                  </a:cxn>
                  <a:cxn ang="0">
                    <a:pos x="432" y="369"/>
                  </a:cxn>
                  <a:cxn ang="0">
                    <a:pos x="364" y="361"/>
                  </a:cxn>
                  <a:cxn ang="0">
                    <a:pos x="336" y="350"/>
                  </a:cxn>
                  <a:cxn ang="0">
                    <a:pos x="316" y="391"/>
                  </a:cxn>
                  <a:cxn ang="0">
                    <a:pos x="316" y="425"/>
                  </a:cxn>
                  <a:cxn ang="0">
                    <a:pos x="5" y="425"/>
                  </a:cxn>
                  <a:cxn ang="0">
                    <a:pos x="0" y="364"/>
                  </a:cxn>
                  <a:cxn ang="0">
                    <a:pos x="0" y="313"/>
                  </a:cxn>
                  <a:cxn ang="0">
                    <a:pos x="1" y="282"/>
                  </a:cxn>
                  <a:cxn ang="0">
                    <a:pos x="3" y="236"/>
                  </a:cxn>
                  <a:cxn ang="0">
                    <a:pos x="7" y="206"/>
                  </a:cxn>
                  <a:cxn ang="0">
                    <a:pos x="17" y="175"/>
                  </a:cxn>
                  <a:cxn ang="0">
                    <a:pos x="26" y="148"/>
                  </a:cxn>
                  <a:cxn ang="0">
                    <a:pos x="38" y="119"/>
                  </a:cxn>
                  <a:cxn ang="0">
                    <a:pos x="46" y="94"/>
                  </a:cxn>
                  <a:cxn ang="0">
                    <a:pos x="57" y="72"/>
                  </a:cxn>
                  <a:cxn ang="0">
                    <a:pos x="71" y="51"/>
                  </a:cxn>
                  <a:cxn ang="0">
                    <a:pos x="88" y="35"/>
                  </a:cxn>
                  <a:cxn ang="0">
                    <a:pos x="121" y="20"/>
                  </a:cxn>
                  <a:cxn ang="0">
                    <a:pos x="149" y="0"/>
                  </a:cxn>
                  <a:cxn ang="0">
                    <a:pos x="259" y="48"/>
                  </a:cxn>
                </a:cxnLst>
                <a:rect l="T0" t="T1" r="T2" b="T3"/>
                <a:pathLst>
                  <a:path w="662" h="425">
                    <a:moveTo>
                      <a:pt x="259" y="48"/>
                    </a:moveTo>
                    <a:lnTo>
                      <a:pt x="291" y="61"/>
                    </a:lnTo>
                    <a:lnTo>
                      <a:pt x="313" y="76"/>
                    </a:lnTo>
                    <a:lnTo>
                      <a:pt x="328" y="105"/>
                    </a:lnTo>
                    <a:lnTo>
                      <a:pt x="338" y="148"/>
                    </a:lnTo>
                    <a:lnTo>
                      <a:pt x="364" y="185"/>
                    </a:lnTo>
                    <a:lnTo>
                      <a:pt x="384" y="213"/>
                    </a:lnTo>
                    <a:lnTo>
                      <a:pt x="401" y="232"/>
                    </a:lnTo>
                    <a:lnTo>
                      <a:pt x="414" y="252"/>
                    </a:lnTo>
                    <a:lnTo>
                      <a:pt x="445" y="265"/>
                    </a:lnTo>
                    <a:lnTo>
                      <a:pt x="484" y="284"/>
                    </a:lnTo>
                    <a:lnTo>
                      <a:pt x="541" y="297"/>
                    </a:lnTo>
                    <a:lnTo>
                      <a:pt x="585" y="305"/>
                    </a:lnTo>
                    <a:lnTo>
                      <a:pt x="662" y="317"/>
                    </a:lnTo>
                    <a:lnTo>
                      <a:pt x="645" y="330"/>
                    </a:lnTo>
                    <a:lnTo>
                      <a:pt x="631" y="350"/>
                    </a:lnTo>
                    <a:lnTo>
                      <a:pt x="631" y="371"/>
                    </a:lnTo>
                    <a:lnTo>
                      <a:pt x="641" y="386"/>
                    </a:lnTo>
                    <a:lnTo>
                      <a:pt x="487" y="374"/>
                    </a:lnTo>
                    <a:lnTo>
                      <a:pt x="432" y="369"/>
                    </a:lnTo>
                    <a:lnTo>
                      <a:pt x="364" y="361"/>
                    </a:lnTo>
                    <a:lnTo>
                      <a:pt x="336" y="350"/>
                    </a:lnTo>
                    <a:lnTo>
                      <a:pt x="316" y="391"/>
                    </a:lnTo>
                    <a:lnTo>
                      <a:pt x="316" y="425"/>
                    </a:lnTo>
                    <a:lnTo>
                      <a:pt x="5" y="425"/>
                    </a:lnTo>
                    <a:lnTo>
                      <a:pt x="0" y="364"/>
                    </a:lnTo>
                    <a:lnTo>
                      <a:pt x="0" y="313"/>
                    </a:lnTo>
                    <a:lnTo>
                      <a:pt x="1" y="282"/>
                    </a:lnTo>
                    <a:lnTo>
                      <a:pt x="3" y="236"/>
                    </a:lnTo>
                    <a:lnTo>
                      <a:pt x="7" y="206"/>
                    </a:lnTo>
                    <a:lnTo>
                      <a:pt x="17" y="175"/>
                    </a:lnTo>
                    <a:lnTo>
                      <a:pt x="26" y="148"/>
                    </a:lnTo>
                    <a:lnTo>
                      <a:pt x="38" y="119"/>
                    </a:lnTo>
                    <a:lnTo>
                      <a:pt x="46" y="94"/>
                    </a:lnTo>
                    <a:lnTo>
                      <a:pt x="57" y="72"/>
                    </a:lnTo>
                    <a:lnTo>
                      <a:pt x="71" y="51"/>
                    </a:lnTo>
                    <a:lnTo>
                      <a:pt x="88" y="35"/>
                    </a:lnTo>
                    <a:lnTo>
                      <a:pt x="121" y="20"/>
                    </a:lnTo>
                    <a:lnTo>
                      <a:pt x="149" y="0"/>
                    </a:lnTo>
                    <a:lnTo>
                      <a:pt x="259" y="48"/>
                    </a:lnTo>
                  </a:path>
                </a:pathLst>
              </a:custGeom>
              <a:noFill/>
              <a:ln w="12700" cap="flat" cmpd="sng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35" name="Freeform 455"/>
            <p:cNvSpPr>
              <a:spLocks/>
            </p:cNvSpPr>
            <p:nvPr/>
          </p:nvSpPr>
          <p:spPr bwMode="auto">
            <a:xfrm>
              <a:off x="206" y="366"/>
              <a:ext cx="238" cy="318"/>
            </a:xfrm>
            <a:custGeom>
              <a:avLst/>
              <a:gdLst>
                <a:gd name="T0" fmla="*/ 0 w 238"/>
                <a:gd name="T1" fmla="*/ 0 h 318"/>
                <a:gd name="T2" fmla="*/ 238 w 238"/>
                <a:gd name="T3" fmla="*/ 318 h 318"/>
              </a:gdLst>
              <a:ahLst/>
              <a:cxnLst>
                <a:cxn ang="0">
                  <a:pos x="48" y="1"/>
                </a:cxn>
                <a:cxn ang="0">
                  <a:pos x="73" y="0"/>
                </a:cxn>
                <a:cxn ang="0">
                  <a:pos x="92" y="6"/>
                </a:cxn>
                <a:cxn ang="0">
                  <a:pos x="113" y="20"/>
                </a:cxn>
                <a:cxn ang="0">
                  <a:pos x="130" y="49"/>
                </a:cxn>
                <a:cxn ang="0">
                  <a:pos x="126" y="82"/>
                </a:cxn>
                <a:cxn ang="0">
                  <a:pos x="123" y="114"/>
                </a:cxn>
                <a:cxn ang="0">
                  <a:pos x="128" y="173"/>
                </a:cxn>
                <a:cxn ang="0">
                  <a:pos x="128" y="211"/>
                </a:cxn>
                <a:cxn ang="0">
                  <a:pos x="111" y="234"/>
                </a:cxn>
                <a:cxn ang="0">
                  <a:pos x="140" y="232"/>
                </a:cxn>
                <a:cxn ang="0">
                  <a:pos x="117" y="241"/>
                </a:cxn>
                <a:cxn ang="0">
                  <a:pos x="105" y="257"/>
                </a:cxn>
                <a:cxn ang="0">
                  <a:pos x="128" y="250"/>
                </a:cxn>
                <a:cxn ang="0">
                  <a:pos x="153" y="249"/>
                </a:cxn>
                <a:cxn ang="0">
                  <a:pos x="130" y="265"/>
                </a:cxn>
                <a:cxn ang="0">
                  <a:pos x="113" y="282"/>
                </a:cxn>
                <a:cxn ang="0">
                  <a:pos x="138" y="274"/>
                </a:cxn>
                <a:cxn ang="0">
                  <a:pos x="163" y="270"/>
                </a:cxn>
                <a:cxn ang="0">
                  <a:pos x="171" y="283"/>
                </a:cxn>
                <a:cxn ang="0">
                  <a:pos x="180" y="295"/>
                </a:cxn>
                <a:cxn ang="0">
                  <a:pos x="201" y="307"/>
                </a:cxn>
                <a:cxn ang="0">
                  <a:pos x="238" y="318"/>
                </a:cxn>
                <a:cxn ang="0">
                  <a:pos x="40" y="318"/>
                </a:cxn>
                <a:cxn ang="0">
                  <a:pos x="7" y="295"/>
                </a:cxn>
                <a:cxn ang="0">
                  <a:pos x="5" y="275"/>
                </a:cxn>
                <a:cxn ang="0">
                  <a:pos x="2" y="194"/>
                </a:cxn>
                <a:cxn ang="0">
                  <a:pos x="0" y="94"/>
                </a:cxn>
                <a:cxn ang="0">
                  <a:pos x="5" y="54"/>
                </a:cxn>
                <a:cxn ang="0">
                  <a:pos x="23" y="20"/>
                </a:cxn>
                <a:cxn ang="0">
                  <a:pos x="48" y="1"/>
                </a:cxn>
              </a:cxnLst>
              <a:rect l="T0" t="T1" r="T2" b="T3"/>
              <a:pathLst>
                <a:path w="238" h="318">
                  <a:moveTo>
                    <a:pt x="48" y="1"/>
                  </a:moveTo>
                  <a:lnTo>
                    <a:pt x="73" y="0"/>
                  </a:lnTo>
                  <a:lnTo>
                    <a:pt x="92" y="6"/>
                  </a:lnTo>
                  <a:lnTo>
                    <a:pt x="113" y="20"/>
                  </a:lnTo>
                  <a:lnTo>
                    <a:pt x="130" y="49"/>
                  </a:lnTo>
                  <a:lnTo>
                    <a:pt x="126" y="82"/>
                  </a:lnTo>
                  <a:lnTo>
                    <a:pt x="123" y="114"/>
                  </a:lnTo>
                  <a:lnTo>
                    <a:pt x="128" y="173"/>
                  </a:lnTo>
                  <a:lnTo>
                    <a:pt x="128" y="211"/>
                  </a:lnTo>
                  <a:lnTo>
                    <a:pt x="111" y="234"/>
                  </a:lnTo>
                  <a:lnTo>
                    <a:pt x="140" y="232"/>
                  </a:lnTo>
                  <a:lnTo>
                    <a:pt x="117" y="241"/>
                  </a:lnTo>
                  <a:lnTo>
                    <a:pt x="105" y="257"/>
                  </a:lnTo>
                  <a:lnTo>
                    <a:pt x="128" y="250"/>
                  </a:lnTo>
                  <a:lnTo>
                    <a:pt x="153" y="249"/>
                  </a:lnTo>
                  <a:lnTo>
                    <a:pt x="130" y="265"/>
                  </a:lnTo>
                  <a:lnTo>
                    <a:pt x="113" y="282"/>
                  </a:lnTo>
                  <a:lnTo>
                    <a:pt x="138" y="274"/>
                  </a:lnTo>
                  <a:lnTo>
                    <a:pt x="163" y="270"/>
                  </a:lnTo>
                  <a:lnTo>
                    <a:pt x="171" y="283"/>
                  </a:lnTo>
                  <a:lnTo>
                    <a:pt x="180" y="295"/>
                  </a:lnTo>
                  <a:lnTo>
                    <a:pt x="201" y="307"/>
                  </a:lnTo>
                  <a:lnTo>
                    <a:pt x="238" y="318"/>
                  </a:lnTo>
                  <a:lnTo>
                    <a:pt x="40" y="318"/>
                  </a:lnTo>
                  <a:lnTo>
                    <a:pt x="7" y="295"/>
                  </a:lnTo>
                  <a:lnTo>
                    <a:pt x="5" y="275"/>
                  </a:lnTo>
                  <a:lnTo>
                    <a:pt x="2" y="194"/>
                  </a:lnTo>
                  <a:lnTo>
                    <a:pt x="0" y="94"/>
                  </a:lnTo>
                  <a:lnTo>
                    <a:pt x="5" y="54"/>
                  </a:lnTo>
                  <a:lnTo>
                    <a:pt x="23" y="20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00C0C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" name="Freeform 456"/>
            <p:cNvSpPr>
              <a:spLocks/>
            </p:cNvSpPr>
            <p:nvPr/>
          </p:nvSpPr>
          <p:spPr bwMode="auto">
            <a:xfrm>
              <a:off x="169" y="293"/>
              <a:ext cx="338" cy="389"/>
            </a:xfrm>
            <a:custGeom>
              <a:avLst/>
              <a:gdLst>
                <a:gd name="T0" fmla="*/ 0 w 338"/>
                <a:gd name="T1" fmla="*/ 0 h 389"/>
                <a:gd name="T2" fmla="*/ 338 w 338"/>
                <a:gd name="T3" fmla="*/ 389 h 389"/>
              </a:gdLst>
              <a:ahLst/>
              <a:cxnLst>
                <a:cxn ang="0">
                  <a:pos x="233" y="86"/>
                </a:cxn>
                <a:cxn ang="0">
                  <a:pos x="223" y="119"/>
                </a:cxn>
                <a:cxn ang="0">
                  <a:pos x="202" y="109"/>
                </a:cxn>
                <a:cxn ang="0">
                  <a:pos x="183" y="98"/>
                </a:cxn>
                <a:cxn ang="0">
                  <a:pos x="162" y="81"/>
                </a:cxn>
                <a:cxn ang="0">
                  <a:pos x="142" y="61"/>
                </a:cxn>
                <a:cxn ang="0">
                  <a:pos x="127" y="45"/>
                </a:cxn>
                <a:cxn ang="0">
                  <a:pos x="117" y="27"/>
                </a:cxn>
                <a:cxn ang="0">
                  <a:pos x="112" y="0"/>
                </a:cxn>
                <a:cxn ang="0">
                  <a:pos x="83" y="12"/>
                </a:cxn>
                <a:cxn ang="0">
                  <a:pos x="60" y="41"/>
                </a:cxn>
                <a:cxn ang="0">
                  <a:pos x="42" y="79"/>
                </a:cxn>
                <a:cxn ang="0">
                  <a:pos x="16" y="142"/>
                </a:cxn>
                <a:cxn ang="0">
                  <a:pos x="6" y="196"/>
                </a:cxn>
                <a:cxn ang="0">
                  <a:pos x="0" y="256"/>
                </a:cxn>
                <a:cxn ang="0">
                  <a:pos x="0" y="312"/>
                </a:cxn>
                <a:cxn ang="0">
                  <a:pos x="2" y="358"/>
                </a:cxn>
                <a:cxn ang="0">
                  <a:pos x="6" y="388"/>
                </a:cxn>
                <a:cxn ang="0">
                  <a:pos x="64" y="388"/>
                </a:cxn>
                <a:cxn ang="0">
                  <a:pos x="41" y="375"/>
                </a:cxn>
                <a:cxn ang="0">
                  <a:pos x="35" y="332"/>
                </a:cxn>
                <a:cxn ang="0">
                  <a:pos x="35" y="277"/>
                </a:cxn>
                <a:cxn ang="0">
                  <a:pos x="35" y="187"/>
                </a:cxn>
                <a:cxn ang="0">
                  <a:pos x="44" y="134"/>
                </a:cxn>
                <a:cxn ang="0">
                  <a:pos x="58" y="91"/>
                </a:cxn>
                <a:cxn ang="0">
                  <a:pos x="83" y="68"/>
                </a:cxn>
                <a:cxn ang="0">
                  <a:pos x="100" y="66"/>
                </a:cxn>
                <a:cxn ang="0">
                  <a:pos x="127" y="71"/>
                </a:cxn>
                <a:cxn ang="0">
                  <a:pos x="144" y="79"/>
                </a:cxn>
                <a:cxn ang="0">
                  <a:pos x="160" y="91"/>
                </a:cxn>
                <a:cxn ang="0">
                  <a:pos x="171" y="111"/>
                </a:cxn>
                <a:cxn ang="0">
                  <a:pos x="175" y="137"/>
                </a:cxn>
                <a:cxn ang="0">
                  <a:pos x="167" y="178"/>
                </a:cxn>
                <a:cxn ang="0">
                  <a:pos x="171" y="211"/>
                </a:cxn>
                <a:cxn ang="0">
                  <a:pos x="173" y="253"/>
                </a:cxn>
                <a:cxn ang="0">
                  <a:pos x="175" y="282"/>
                </a:cxn>
                <a:cxn ang="0">
                  <a:pos x="173" y="295"/>
                </a:cxn>
                <a:cxn ang="0">
                  <a:pos x="187" y="304"/>
                </a:cxn>
                <a:cxn ang="0">
                  <a:pos x="185" y="315"/>
                </a:cxn>
                <a:cxn ang="0">
                  <a:pos x="202" y="323"/>
                </a:cxn>
                <a:cxn ang="0">
                  <a:pos x="198" y="333"/>
                </a:cxn>
                <a:cxn ang="0">
                  <a:pos x="217" y="350"/>
                </a:cxn>
                <a:cxn ang="0">
                  <a:pos x="236" y="366"/>
                </a:cxn>
                <a:cxn ang="0">
                  <a:pos x="298" y="389"/>
                </a:cxn>
                <a:cxn ang="0">
                  <a:pos x="298" y="363"/>
                </a:cxn>
                <a:cxn ang="0">
                  <a:pos x="317" y="314"/>
                </a:cxn>
                <a:cxn ang="0">
                  <a:pos x="338" y="251"/>
                </a:cxn>
                <a:cxn ang="0">
                  <a:pos x="331" y="205"/>
                </a:cxn>
                <a:cxn ang="0">
                  <a:pos x="304" y="154"/>
                </a:cxn>
                <a:cxn ang="0">
                  <a:pos x="300" y="99"/>
                </a:cxn>
                <a:cxn ang="0">
                  <a:pos x="290" y="60"/>
                </a:cxn>
                <a:cxn ang="0">
                  <a:pos x="277" y="32"/>
                </a:cxn>
                <a:cxn ang="0">
                  <a:pos x="258" y="27"/>
                </a:cxn>
                <a:cxn ang="0">
                  <a:pos x="271" y="43"/>
                </a:cxn>
                <a:cxn ang="0">
                  <a:pos x="277" y="65"/>
                </a:cxn>
                <a:cxn ang="0">
                  <a:pos x="277" y="83"/>
                </a:cxn>
                <a:cxn ang="0">
                  <a:pos x="269" y="103"/>
                </a:cxn>
                <a:cxn ang="0">
                  <a:pos x="233" y="86"/>
                </a:cxn>
              </a:cxnLst>
              <a:rect l="T0" t="T1" r="T2" b="T3"/>
              <a:pathLst>
                <a:path w="338" h="389">
                  <a:moveTo>
                    <a:pt x="233" y="86"/>
                  </a:moveTo>
                  <a:lnTo>
                    <a:pt x="223" y="119"/>
                  </a:lnTo>
                  <a:lnTo>
                    <a:pt x="202" y="109"/>
                  </a:lnTo>
                  <a:lnTo>
                    <a:pt x="183" y="98"/>
                  </a:lnTo>
                  <a:lnTo>
                    <a:pt x="162" y="81"/>
                  </a:lnTo>
                  <a:lnTo>
                    <a:pt x="142" y="61"/>
                  </a:lnTo>
                  <a:lnTo>
                    <a:pt x="127" y="45"/>
                  </a:lnTo>
                  <a:lnTo>
                    <a:pt x="117" y="27"/>
                  </a:lnTo>
                  <a:lnTo>
                    <a:pt x="112" y="0"/>
                  </a:lnTo>
                  <a:lnTo>
                    <a:pt x="83" y="12"/>
                  </a:lnTo>
                  <a:lnTo>
                    <a:pt x="60" y="41"/>
                  </a:lnTo>
                  <a:lnTo>
                    <a:pt x="42" y="79"/>
                  </a:lnTo>
                  <a:lnTo>
                    <a:pt x="16" y="142"/>
                  </a:lnTo>
                  <a:lnTo>
                    <a:pt x="6" y="196"/>
                  </a:lnTo>
                  <a:lnTo>
                    <a:pt x="0" y="256"/>
                  </a:lnTo>
                  <a:lnTo>
                    <a:pt x="0" y="312"/>
                  </a:lnTo>
                  <a:lnTo>
                    <a:pt x="2" y="358"/>
                  </a:lnTo>
                  <a:lnTo>
                    <a:pt x="6" y="388"/>
                  </a:lnTo>
                  <a:lnTo>
                    <a:pt x="64" y="388"/>
                  </a:lnTo>
                  <a:lnTo>
                    <a:pt x="41" y="375"/>
                  </a:lnTo>
                  <a:lnTo>
                    <a:pt x="35" y="332"/>
                  </a:lnTo>
                  <a:lnTo>
                    <a:pt x="35" y="277"/>
                  </a:lnTo>
                  <a:lnTo>
                    <a:pt x="35" y="187"/>
                  </a:lnTo>
                  <a:lnTo>
                    <a:pt x="44" y="134"/>
                  </a:lnTo>
                  <a:lnTo>
                    <a:pt x="58" y="91"/>
                  </a:lnTo>
                  <a:lnTo>
                    <a:pt x="83" y="68"/>
                  </a:lnTo>
                  <a:lnTo>
                    <a:pt x="100" y="66"/>
                  </a:lnTo>
                  <a:lnTo>
                    <a:pt x="127" y="71"/>
                  </a:lnTo>
                  <a:lnTo>
                    <a:pt x="144" y="79"/>
                  </a:lnTo>
                  <a:lnTo>
                    <a:pt x="160" y="91"/>
                  </a:lnTo>
                  <a:lnTo>
                    <a:pt x="171" y="111"/>
                  </a:lnTo>
                  <a:lnTo>
                    <a:pt x="175" y="137"/>
                  </a:lnTo>
                  <a:lnTo>
                    <a:pt x="167" y="178"/>
                  </a:lnTo>
                  <a:lnTo>
                    <a:pt x="171" y="211"/>
                  </a:lnTo>
                  <a:lnTo>
                    <a:pt x="173" y="253"/>
                  </a:lnTo>
                  <a:lnTo>
                    <a:pt x="175" y="282"/>
                  </a:lnTo>
                  <a:lnTo>
                    <a:pt x="173" y="295"/>
                  </a:lnTo>
                  <a:lnTo>
                    <a:pt x="187" y="304"/>
                  </a:lnTo>
                  <a:lnTo>
                    <a:pt x="185" y="315"/>
                  </a:lnTo>
                  <a:lnTo>
                    <a:pt x="202" y="323"/>
                  </a:lnTo>
                  <a:lnTo>
                    <a:pt x="198" y="333"/>
                  </a:lnTo>
                  <a:lnTo>
                    <a:pt x="217" y="350"/>
                  </a:lnTo>
                  <a:lnTo>
                    <a:pt x="236" y="366"/>
                  </a:lnTo>
                  <a:lnTo>
                    <a:pt x="298" y="389"/>
                  </a:lnTo>
                  <a:lnTo>
                    <a:pt x="298" y="363"/>
                  </a:lnTo>
                  <a:lnTo>
                    <a:pt x="317" y="314"/>
                  </a:lnTo>
                  <a:lnTo>
                    <a:pt x="338" y="251"/>
                  </a:lnTo>
                  <a:lnTo>
                    <a:pt x="331" y="205"/>
                  </a:lnTo>
                  <a:lnTo>
                    <a:pt x="304" y="154"/>
                  </a:lnTo>
                  <a:lnTo>
                    <a:pt x="300" y="99"/>
                  </a:lnTo>
                  <a:lnTo>
                    <a:pt x="290" y="60"/>
                  </a:lnTo>
                  <a:lnTo>
                    <a:pt x="277" y="32"/>
                  </a:lnTo>
                  <a:lnTo>
                    <a:pt x="258" y="27"/>
                  </a:lnTo>
                  <a:lnTo>
                    <a:pt x="271" y="43"/>
                  </a:lnTo>
                  <a:lnTo>
                    <a:pt x="277" y="65"/>
                  </a:lnTo>
                  <a:lnTo>
                    <a:pt x="277" y="83"/>
                  </a:lnTo>
                  <a:lnTo>
                    <a:pt x="269" y="103"/>
                  </a:lnTo>
                  <a:lnTo>
                    <a:pt x="233" y="86"/>
                  </a:lnTo>
                  <a:close/>
                </a:path>
              </a:pathLst>
            </a:custGeom>
            <a:solidFill>
              <a:srgbClr val="00C0C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7" name="Freeform 457"/>
            <p:cNvSpPr>
              <a:spLocks/>
            </p:cNvSpPr>
            <p:nvPr/>
          </p:nvSpPr>
          <p:spPr bwMode="auto">
            <a:xfrm>
              <a:off x="450" y="325"/>
              <a:ext cx="351" cy="310"/>
            </a:xfrm>
            <a:custGeom>
              <a:avLst/>
              <a:gdLst>
                <a:gd name="T0" fmla="*/ 0 w 351"/>
                <a:gd name="T1" fmla="*/ 0 h 310"/>
                <a:gd name="T2" fmla="*/ 351 w 351"/>
                <a:gd name="T3" fmla="*/ 310 h 310"/>
              </a:gdLst>
              <a:ahLst/>
              <a:cxnLst>
                <a:cxn ang="0">
                  <a:pos x="351" y="254"/>
                </a:cxn>
                <a:cxn ang="0">
                  <a:pos x="338" y="270"/>
                </a:cxn>
                <a:cxn ang="0">
                  <a:pos x="334" y="291"/>
                </a:cxn>
                <a:cxn ang="0">
                  <a:pos x="334" y="310"/>
                </a:cxn>
                <a:cxn ang="0">
                  <a:pos x="90" y="291"/>
                </a:cxn>
                <a:cxn ang="0">
                  <a:pos x="63" y="285"/>
                </a:cxn>
                <a:cxn ang="0">
                  <a:pos x="53" y="275"/>
                </a:cxn>
                <a:cxn ang="0">
                  <a:pos x="63" y="242"/>
                </a:cxn>
                <a:cxn ang="0">
                  <a:pos x="71" y="219"/>
                </a:cxn>
                <a:cxn ang="0">
                  <a:pos x="67" y="189"/>
                </a:cxn>
                <a:cxn ang="0">
                  <a:pos x="57" y="161"/>
                </a:cxn>
                <a:cxn ang="0">
                  <a:pos x="44" y="140"/>
                </a:cxn>
                <a:cxn ang="0">
                  <a:pos x="38" y="128"/>
                </a:cxn>
                <a:cxn ang="0">
                  <a:pos x="44" y="105"/>
                </a:cxn>
                <a:cxn ang="0">
                  <a:pos x="42" y="97"/>
                </a:cxn>
                <a:cxn ang="0">
                  <a:pos x="38" y="113"/>
                </a:cxn>
                <a:cxn ang="0">
                  <a:pos x="36" y="118"/>
                </a:cxn>
                <a:cxn ang="0">
                  <a:pos x="30" y="90"/>
                </a:cxn>
                <a:cxn ang="0">
                  <a:pos x="28" y="66"/>
                </a:cxn>
                <a:cxn ang="0">
                  <a:pos x="25" y="34"/>
                </a:cxn>
                <a:cxn ang="0">
                  <a:pos x="7" y="13"/>
                </a:cxn>
                <a:cxn ang="0">
                  <a:pos x="5" y="9"/>
                </a:cxn>
                <a:cxn ang="0">
                  <a:pos x="0" y="0"/>
                </a:cxn>
                <a:cxn ang="0">
                  <a:pos x="19" y="14"/>
                </a:cxn>
                <a:cxn ang="0">
                  <a:pos x="27" y="28"/>
                </a:cxn>
                <a:cxn ang="0">
                  <a:pos x="40" y="47"/>
                </a:cxn>
                <a:cxn ang="0">
                  <a:pos x="38" y="59"/>
                </a:cxn>
                <a:cxn ang="0">
                  <a:pos x="42" y="79"/>
                </a:cxn>
                <a:cxn ang="0">
                  <a:pos x="51" y="97"/>
                </a:cxn>
                <a:cxn ang="0">
                  <a:pos x="71" y="125"/>
                </a:cxn>
                <a:cxn ang="0">
                  <a:pos x="94" y="158"/>
                </a:cxn>
                <a:cxn ang="0">
                  <a:pos x="105" y="164"/>
                </a:cxn>
                <a:cxn ang="0">
                  <a:pos x="94" y="173"/>
                </a:cxn>
                <a:cxn ang="0">
                  <a:pos x="82" y="186"/>
                </a:cxn>
                <a:cxn ang="0">
                  <a:pos x="76" y="202"/>
                </a:cxn>
                <a:cxn ang="0">
                  <a:pos x="90" y="186"/>
                </a:cxn>
                <a:cxn ang="0">
                  <a:pos x="101" y="176"/>
                </a:cxn>
                <a:cxn ang="0">
                  <a:pos x="109" y="173"/>
                </a:cxn>
                <a:cxn ang="0">
                  <a:pos x="121" y="186"/>
                </a:cxn>
                <a:cxn ang="0">
                  <a:pos x="107" y="194"/>
                </a:cxn>
                <a:cxn ang="0">
                  <a:pos x="88" y="204"/>
                </a:cxn>
                <a:cxn ang="0">
                  <a:pos x="76" y="217"/>
                </a:cxn>
                <a:cxn ang="0">
                  <a:pos x="71" y="227"/>
                </a:cxn>
                <a:cxn ang="0">
                  <a:pos x="88" y="214"/>
                </a:cxn>
                <a:cxn ang="0">
                  <a:pos x="103" y="202"/>
                </a:cxn>
                <a:cxn ang="0">
                  <a:pos x="121" y="194"/>
                </a:cxn>
                <a:cxn ang="0">
                  <a:pos x="144" y="204"/>
                </a:cxn>
                <a:cxn ang="0">
                  <a:pos x="161" y="216"/>
                </a:cxn>
                <a:cxn ang="0">
                  <a:pos x="184" y="224"/>
                </a:cxn>
                <a:cxn ang="0">
                  <a:pos x="159" y="226"/>
                </a:cxn>
                <a:cxn ang="0">
                  <a:pos x="119" y="244"/>
                </a:cxn>
                <a:cxn ang="0">
                  <a:pos x="155" y="235"/>
                </a:cxn>
                <a:cxn ang="0">
                  <a:pos x="180" y="229"/>
                </a:cxn>
                <a:cxn ang="0">
                  <a:pos x="205" y="229"/>
                </a:cxn>
                <a:cxn ang="0">
                  <a:pos x="240" y="235"/>
                </a:cxn>
                <a:cxn ang="0">
                  <a:pos x="280" y="242"/>
                </a:cxn>
                <a:cxn ang="0">
                  <a:pos x="351" y="254"/>
                </a:cxn>
              </a:cxnLst>
              <a:rect l="T0" t="T1" r="T2" b="T3"/>
              <a:pathLst>
                <a:path w="351" h="310">
                  <a:moveTo>
                    <a:pt x="351" y="254"/>
                  </a:moveTo>
                  <a:lnTo>
                    <a:pt x="338" y="270"/>
                  </a:lnTo>
                  <a:lnTo>
                    <a:pt x="334" y="291"/>
                  </a:lnTo>
                  <a:lnTo>
                    <a:pt x="334" y="310"/>
                  </a:lnTo>
                  <a:lnTo>
                    <a:pt x="90" y="291"/>
                  </a:lnTo>
                  <a:lnTo>
                    <a:pt x="63" y="285"/>
                  </a:lnTo>
                  <a:lnTo>
                    <a:pt x="53" y="275"/>
                  </a:lnTo>
                  <a:lnTo>
                    <a:pt x="63" y="242"/>
                  </a:lnTo>
                  <a:lnTo>
                    <a:pt x="71" y="219"/>
                  </a:lnTo>
                  <a:lnTo>
                    <a:pt x="67" y="189"/>
                  </a:lnTo>
                  <a:lnTo>
                    <a:pt x="57" y="161"/>
                  </a:lnTo>
                  <a:lnTo>
                    <a:pt x="44" y="140"/>
                  </a:lnTo>
                  <a:lnTo>
                    <a:pt x="38" y="128"/>
                  </a:lnTo>
                  <a:lnTo>
                    <a:pt x="44" y="105"/>
                  </a:lnTo>
                  <a:lnTo>
                    <a:pt x="42" y="97"/>
                  </a:lnTo>
                  <a:lnTo>
                    <a:pt x="38" y="113"/>
                  </a:lnTo>
                  <a:lnTo>
                    <a:pt x="36" y="118"/>
                  </a:lnTo>
                  <a:lnTo>
                    <a:pt x="30" y="90"/>
                  </a:lnTo>
                  <a:lnTo>
                    <a:pt x="28" y="66"/>
                  </a:lnTo>
                  <a:lnTo>
                    <a:pt x="25" y="34"/>
                  </a:lnTo>
                  <a:lnTo>
                    <a:pt x="7" y="13"/>
                  </a:lnTo>
                  <a:lnTo>
                    <a:pt x="5" y="9"/>
                  </a:lnTo>
                  <a:lnTo>
                    <a:pt x="0" y="0"/>
                  </a:lnTo>
                  <a:lnTo>
                    <a:pt x="19" y="14"/>
                  </a:lnTo>
                  <a:lnTo>
                    <a:pt x="27" y="28"/>
                  </a:lnTo>
                  <a:lnTo>
                    <a:pt x="40" y="47"/>
                  </a:lnTo>
                  <a:lnTo>
                    <a:pt x="38" y="59"/>
                  </a:lnTo>
                  <a:lnTo>
                    <a:pt x="42" y="79"/>
                  </a:lnTo>
                  <a:lnTo>
                    <a:pt x="51" y="97"/>
                  </a:lnTo>
                  <a:lnTo>
                    <a:pt x="71" y="125"/>
                  </a:lnTo>
                  <a:lnTo>
                    <a:pt x="94" y="158"/>
                  </a:lnTo>
                  <a:lnTo>
                    <a:pt x="105" y="164"/>
                  </a:lnTo>
                  <a:lnTo>
                    <a:pt x="94" y="173"/>
                  </a:lnTo>
                  <a:lnTo>
                    <a:pt x="82" y="186"/>
                  </a:lnTo>
                  <a:lnTo>
                    <a:pt x="76" y="202"/>
                  </a:lnTo>
                  <a:lnTo>
                    <a:pt x="90" y="186"/>
                  </a:lnTo>
                  <a:lnTo>
                    <a:pt x="101" y="176"/>
                  </a:lnTo>
                  <a:lnTo>
                    <a:pt x="109" y="173"/>
                  </a:lnTo>
                  <a:lnTo>
                    <a:pt x="121" y="186"/>
                  </a:lnTo>
                  <a:lnTo>
                    <a:pt x="107" y="194"/>
                  </a:lnTo>
                  <a:lnTo>
                    <a:pt x="88" y="204"/>
                  </a:lnTo>
                  <a:lnTo>
                    <a:pt x="76" y="217"/>
                  </a:lnTo>
                  <a:lnTo>
                    <a:pt x="71" y="227"/>
                  </a:lnTo>
                  <a:lnTo>
                    <a:pt x="88" y="214"/>
                  </a:lnTo>
                  <a:lnTo>
                    <a:pt x="103" y="202"/>
                  </a:lnTo>
                  <a:lnTo>
                    <a:pt x="121" y="194"/>
                  </a:lnTo>
                  <a:lnTo>
                    <a:pt x="144" y="204"/>
                  </a:lnTo>
                  <a:lnTo>
                    <a:pt x="161" y="216"/>
                  </a:lnTo>
                  <a:lnTo>
                    <a:pt x="184" y="224"/>
                  </a:lnTo>
                  <a:lnTo>
                    <a:pt x="159" y="226"/>
                  </a:lnTo>
                  <a:lnTo>
                    <a:pt x="119" y="244"/>
                  </a:lnTo>
                  <a:lnTo>
                    <a:pt x="155" y="235"/>
                  </a:lnTo>
                  <a:lnTo>
                    <a:pt x="180" y="229"/>
                  </a:lnTo>
                  <a:lnTo>
                    <a:pt x="205" y="229"/>
                  </a:lnTo>
                  <a:lnTo>
                    <a:pt x="240" y="235"/>
                  </a:lnTo>
                  <a:lnTo>
                    <a:pt x="280" y="242"/>
                  </a:lnTo>
                  <a:lnTo>
                    <a:pt x="351" y="254"/>
                  </a:lnTo>
                  <a:close/>
                </a:path>
              </a:pathLst>
            </a:custGeom>
            <a:solidFill>
              <a:srgbClr val="00C0C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8" name="Oval 458"/>
            <p:cNvSpPr>
              <a:spLocks noChangeArrowheads="1"/>
            </p:cNvSpPr>
            <p:nvPr/>
          </p:nvSpPr>
          <p:spPr bwMode="auto">
            <a:xfrm>
              <a:off x="417" y="417"/>
              <a:ext cx="17" cy="18"/>
            </a:xfrm>
            <a:prstGeom prst="ellipse">
              <a:avLst/>
            </a:prstGeom>
            <a:solidFill>
              <a:srgbClr val="00808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9" name="Oval 459"/>
            <p:cNvSpPr>
              <a:spLocks noChangeArrowheads="1"/>
            </p:cNvSpPr>
            <p:nvPr/>
          </p:nvSpPr>
          <p:spPr bwMode="auto">
            <a:xfrm>
              <a:off x="440" y="460"/>
              <a:ext cx="17" cy="20"/>
            </a:xfrm>
            <a:prstGeom prst="ellipse">
              <a:avLst/>
            </a:prstGeom>
            <a:solidFill>
              <a:srgbClr val="00808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0" name="Oval 460"/>
            <p:cNvSpPr>
              <a:spLocks noChangeArrowheads="1"/>
            </p:cNvSpPr>
            <p:nvPr/>
          </p:nvSpPr>
          <p:spPr bwMode="auto">
            <a:xfrm>
              <a:off x="453" y="504"/>
              <a:ext cx="18" cy="18"/>
            </a:xfrm>
            <a:prstGeom prst="ellipse">
              <a:avLst/>
            </a:prstGeom>
            <a:solidFill>
              <a:srgbClr val="00808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1" name="Oval 461"/>
            <p:cNvSpPr>
              <a:spLocks noChangeArrowheads="1"/>
            </p:cNvSpPr>
            <p:nvPr/>
          </p:nvSpPr>
          <p:spPr bwMode="auto">
            <a:xfrm>
              <a:off x="457" y="544"/>
              <a:ext cx="20" cy="20"/>
            </a:xfrm>
            <a:prstGeom prst="ellipse">
              <a:avLst/>
            </a:prstGeom>
            <a:solidFill>
              <a:srgbClr val="00808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2" name="Oval 462"/>
            <p:cNvSpPr>
              <a:spLocks noChangeArrowheads="1"/>
            </p:cNvSpPr>
            <p:nvPr/>
          </p:nvSpPr>
          <p:spPr bwMode="auto">
            <a:xfrm>
              <a:off x="450" y="595"/>
              <a:ext cx="17" cy="18"/>
            </a:xfrm>
            <a:prstGeom prst="ellipse">
              <a:avLst/>
            </a:prstGeom>
            <a:solidFill>
              <a:srgbClr val="00808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3" name="Oval 463"/>
            <p:cNvSpPr>
              <a:spLocks noChangeArrowheads="1"/>
            </p:cNvSpPr>
            <p:nvPr/>
          </p:nvSpPr>
          <p:spPr bwMode="auto">
            <a:xfrm>
              <a:off x="436" y="645"/>
              <a:ext cx="19" cy="18"/>
            </a:xfrm>
            <a:prstGeom prst="ellipse">
              <a:avLst/>
            </a:prstGeom>
            <a:solidFill>
              <a:srgbClr val="00808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44" name="Group 205"/>
            <p:cNvGrpSpPr>
              <a:grpSpLocks/>
            </p:cNvGrpSpPr>
            <p:nvPr/>
          </p:nvGrpSpPr>
          <p:grpSpPr bwMode="auto">
            <a:xfrm>
              <a:off x="306" y="188"/>
              <a:ext cx="136" cy="178"/>
              <a:chOff x="0" y="0"/>
              <a:chExt cx="136" cy="178"/>
            </a:xfrm>
          </p:grpSpPr>
          <p:sp>
            <p:nvSpPr>
              <p:cNvPr id="288" name="Freeform 465"/>
              <p:cNvSpPr>
                <a:spLocks/>
              </p:cNvSpPr>
              <p:nvPr/>
            </p:nvSpPr>
            <p:spPr bwMode="auto">
              <a:xfrm>
                <a:off x="0" y="0"/>
                <a:ext cx="136" cy="178"/>
              </a:xfrm>
              <a:custGeom>
                <a:avLst/>
                <a:gdLst>
                  <a:gd name="T0" fmla="*/ 0 w 136"/>
                  <a:gd name="T1" fmla="*/ 0 h 178"/>
                  <a:gd name="T2" fmla="*/ 136 w 136"/>
                  <a:gd name="T3" fmla="*/ 178 h 178"/>
                </a:gdLst>
                <a:ahLst/>
                <a:cxnLst>
                  <a:cxn ang="0">
                    <a:pos x="136" y="107"/>
                  </a:cxn>
                  <a:cxn ang="0">
                    <a:pos x="121" y="123"/>
                  </a:cxn>
                  <a:cxn ang="0">
                    <a:pos x="115" y="140"/>
                  </a:cxn>
                  <a:cxn ang="0">
                    <a:pos x="119" y="161"/>
                  </a:cxn>
                  <a:cxn ang="0">
                    <a:pos x="113" y="173"/>
                  </a:cxn>
                  <a:cxn ang="0">
                    <a:pos x="99" y="178"/>
                  </a:cxn>
                  <a:cxn ang="0">
                    <a:pos x="82" y="178"/>
                  </a:cxn>
                  <a:cxn ang="0">
                    <a:pos x="61" y="173"/>
                  </a:cxn>
                  <a:cxn ang="0">
                    <a:pos x="46" y="165"/>
                  </a:cxn>
                  <a:cxn ang="0">
                    <a:pos x="30" y="151"/>
                  </a:cxn>
                  <a:cxn ang="0">
                    <a:pos x="21" y="143"/>
                  </a:cxn>
                  <a:cxn ang="0">
                    <a:pos x="11" y="127"/>
                  </a:cxn>
                  <a:cxn ang="0">
                    <a:pos x="3" y="112"/>
                  </a:cxn>
                  <a:cxn ang="0">
                    <a:pos x="0" y="97"/>
                  </a:cxn>
                  <a:cxn ang="0">
                    <a:pos x="0" y="81"/>
                  </a:cxn>
                  <a:cxn ang="0">
                    <a:pos x="13" y="61"/>
                  </a:cxn>
                  <a:cxn ang="0">
                    <a:pos x="19" y="46"/>
                  </a:cxn>
                  <a:cxn ang="0">
                    <a:pos x="21" y="28"/>
                  </a:cxn>
                  <a:cxn ang="0">
                    <a:pos x="23" y="0"/>
                  </a:cxn>
                  <a:cxn ang="0">
                    <a:pos x="61" y="46"/>
                  </a:cxn>
                  <a:cxn ang="0">
                    <a:pos x="115" y="90"/>
                  </a:cxn>
                  <a:cxn ang="0">
                    <a:pos x="136" y="107"/>
                  </a:cxn>
                </a:cxnLst>
                <a:rect l="T0" t="T1" r="T2" b="T3"/>
                <a:pathLst>
                  <a:path w="136" h="178">
                    <a:moveTo>
                      <a:pt x="136" y="107"/>
                    </a:moveTo>
                    <a:lnTo>
                      <a:pt x="121" y="123"/>
                    </a:lnTo>
                    <a:lnTo>
                      <a:pt x="115" y="140"/>
                    </a:lnTo>
                    <a:lnTo>
                      <a:pt x="119" y="161"/>
                    </a:lnTo>
                    <a:lnTo>
                      <a:pt x="113" y="173"/>
                    </a:lnTo>
                    <a:lnTo>
                      <a:pt x="99" y="178"/>
                    </a:lnTo>
                    <a:lnTo>
                      <a:pt x="82" y="178"/>
                    </a:lnTo>
                    <a:lnTo>
                      <a:pt x="61" y="173"/>
                    </a:lnTo>
                    <a:lnTo>
                      <a:pt x="46" y="165"/>
                    </a:lnTo>
                    <a:lnTo>
                      <a:pt x="30" y="151"/>
                    </a:lnTo>
                    <a:lnTo>
                      <a:pt x="21" y="143"/>
                    </a:lnTo>
                    <a:lnTo>
                      <a:pt x="11" y="127"/>
                    </a:lnTo>
                    <a:lnTo>
                      <a:pt x="3" y="112"/>
                    </a:lnTo>
                    <a:lnTo>
                      <a:pt x="0" y="97"/>
                    </a:lnTo>
                    <a:lnTo>
                      <a:pt x="0" y="81"/>
                    </a:lnTo>
                    <a:lnTo>
                      <a:pt x="13" y="61"/>
                    </a:lnTo>
                    <a:lnTo>
                      <a:pt x="19" y="46"/>
                    </a:lnTo>
                    <a:lnTo>
                      <a:pt x="21" y="28"/>
                    </a:lnTo>
                    <a:lnTo>
                      <a:pt x="23" y="0"/>
                    </a:lnTo>
                    <a:lnTo>
                      <a:pt x="61" y="46"/>
                    </a:lnTo>
                    <a:lnTo>
                      <a:pt x="115" y="90"/>
                    </a:lnTo>
                    <a:lnTo>
                      <a:pt x="136" y="107"/>
                    </a:lnTo>
                    <a:close/>
                  </a:path>
                </a:pathLst>
              </a:custGeom>
              <a:solidFill>
                <a:srgbClr val="FFC08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9" name="Freeform 466"/>
              <p:cNvSpPr>
                <a:spLocks/>
              </p:cNvSpPr>
              <p:nvPr/>
            </p:nvSpPr>
            <p:spPr bwMode="auto">
              <a:xfrm>
                <a:off x="0" y="0"/>
                <a:ext cx="136" cy="178"/>
              </a:xfrm>
              <a:custGeom>
                <a:avLst/>
                <a:gdLst>
                  <a:gd name="T0" fmla="*/ 0 w 136"/>
                  <a:gd name="T1" fmla="*/ 0 h 178"/>
                  <a:gd name="T2" fmla="*/ 136 w 136"/>
                  <a:gd name="T3" fmla="*/ 178 h 178"/>
                </a:gdLst>
                <a:ahLst/>
                <a:cxnLst>
                  <a:cxn ang="0">
                    <a:pos x="136" y="107"/>
                  </a:cxn>
                  <a:cxn ang="0">
                    <a:pos x="121" y="123"/>
                  </a:cxn>
                  <a:cxn ang="0">
                    <a:pos x="115" y="140"/>
                  </a:cxn>
                  <a:cxn ang="0">
                    <a:pos x="119" y="161"/>
                  </a:cxn>
                  <a:cxn ang="0">
                    <a:pos x="113" y="173"/>
                  </a:cxn>
                  <a:cxn ang="0">
                    <a:pos x="99" y="178"/>
                  </a:cxn>
                  <a:cxn ang="0">
                    <a:pos x="82" y="178"/>
                  </a:cxn>
                  <a:cxn ang="0">
                    <a:pos x="61" y="173"/>
                  </a:cxn>
                  <a:cxn ang="0">
                    <a:pos x="46" y="165"/>
                  </a:cxn>
                  <a:cxn ang="0">
                    <a:pos x="30" y="151"/>
                  </a:cxn>
                  <a:cxn ang="0">
                    <a:pos x="21" y="143"/>
                  </a:cxn>
                  <a:cxn ang="0">
                    <a:pos x="11" y="127"/>
                  </a:cxn>
                  <a:cxn ang="0">
                    <a:pos x="3" y="112"/>
                  </a:cxn>
                  <a:cxn ang="0">
                    <a:pos x="0" y="97"/>
                  </a:cxn>
                  <a:cxn ang="0">
                    <a:pos x="0" y="81"/>
                  </a:cxn>
                  <a:cxn ang="0">
                    <a:pos x="13" y="61"/>
                  </a:cxn>
                  <a:cxn ang="0">
                    <a:pos x="19" y="46"/>
                  </a:cxn>
                  <a:cxn ang="0">
                    <a:pos x="21" y="28"/>
                  </a:cxn>
                  <a:cxn ang="0">
                    <a:pos x="23" y="0"/>
                  </a:cxn>
                  <a:cxn ang="0">
                    <a:pos x="61" y="46"/>
                  </a:cxn>
                  <a:cxn ang="0">
                    <a:pos x="115" y="90"/>
                  </a:cxn>
                  <a:cxn ang="0">
                    <a:pos x="136" y="107"/>
                  </a:cxn>
                </a:cxnLst>
                <a:rect l="T0" t="T1" r="T2" b="T3"/>
                <a:pathLst>
                  <a:path w="136" h="178">
                    <a:moveTo>
                      <a:pt x="136" y="107"/>
                    </a:moveTo>
                    <a:lnTo>
                      <a:pt x="121" y="123"/>
                    </a:lnTo>
                    <a:lnTo>
                      <a:pt x="115" y="140"/>
                    </a:lnTo>
                    <a:lnTo>
                      <a:pt x="119" y="161"/>
                    </a:lnTo>
                    <a:lnTo>
                      <a:pt x="113" y="173"/>
                    </a:lnTo>
                    <a:lnTo>
                      <a:pt x="99" y="178"/>
                    </a:lnTo>
                    <a:lnTo>
                      <a:pt x="82" y="178"/>
                    </a:lnTo>
                    <a:lnTo>
                      <a:pt x="61" y="173"/>
                    </a:lnTo>
                    <a:lnTo>
                      <a:pt x="46" y="165"/>
                    </a:lnTo>
                    <a:lnTo>
                      <a:pt x="30" y="151"/>
                    </a:lnTo>
                    <a:lnTo>
                      <a:pt x="21" y="143"/>
                    </a:lnTo>
                    <a:lnTo>
                      <a:pt x="11" y="127"/>
                    </a:lnTo>
                    <a:lnTo>
                      <a:pt x="3" y="112"/>
                    </a:lnTo>
                    <a:lnTo>
                      <a:pt x="0" y="97"/>
                    </a:lnTo>
                    <a:lnTo>
                      <a:pt x="0" y="81"/>
                    </a:lnTo>
                    <a:lnTo>
                      <a:pt x="13" y="61"/>
                    </a:lnTo>
                    <a:lnTo>
                      <a:pt x="19" y="46"/>
                    </a:lnTo>
                    <a:lnTo>
                      <a:pt x="21" y="28"/>
                    </a:lnTo>
                    <a:lnTo>
                      <a:pt x="23" y="0"/>
                    </a:lnTo>
                    <a:lnTo>
                      <a:pt x="61" y="46"/>
                    </a:lnTo>
                    <a:lnTo>
                      <a:pt x="115" y="90"/>
                    </a:lnTo>
                    <a:lnTo>
                      <a:pt x="136" y="107"/>
                    </a:lnTo>
                  </a:path>
                </a:pathLst>
              </a:custGeom>
              <a:noFill/>
              <a:ln w="12700" cap="flat" cmpd="sng">
                <a:solidFill>
                  <a:srgbClr val="402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5" name="Group 208"/>
            <p:cNvGrpSpPr>
              <a:grpSpLocks/>
            </p:cNvGrpSpPr>
            <p:nvPr/>
          </p:nvGrpSpPr>
          <p:grpSpPr bwMode="auto">
            <a:xfrm>
              <a:off x="73" y="437"/>
              <a:ext cx="121" cy="269"/>
              <a:chOff x="0" y="0"/>
              <a:chExt cx="121" cy="269"/>
            </a:xfrm>
          </p:grpSpPr>
          <p:grpSp>
            <p:nvGrpSpPr>
              <p:cNvPr id="284" name="Group 209"/>
              <p:cNvGrpSpPr>
                <a:grpSpLocks/>
              </p:cNvGrpSpPr>
              <p:nvPr/>
            </p:nvGrpSpPr>
            <p:grpSpPr bwMode="auto">
              <a:xfrm>
                <a:off x="0" y="0"/>
                <a:ext cx="121" cy="269"/>
                <a:chOff x="0" y="0"/>
                <a:chExt cx="121" cy="269"/>
              </a:xfrm>
            </p:grpSpPr>
            <p:sp>
              <p:nvSpPr>
                <p:cNvPr id="286" name="Freeform 469"/>
                <p:cNvSpPr>
                  <a:spLocks/>
                </p:cNvSpPr>
                <p:nvPr/>
              </p:nvSpPr>
              <p:spPr bwMode="auto">
                <a:xfrm>
                  <a:off x="0" y="0"/>
                  <a:ext cx="121" cy="269"/>
                </a:xfrm>
                <a:custGeom>
                  <a:avLst/>
                  <a:gdLst>
                    <a:gd name="T0" fmla="*/ 0 w 121"/>
                    <a:gd name="T1" fmla="*/ 0 h 269"/>
                    <a:gd name="T2" fmla="*/ 121 w 121"/>
                    <a:gd name="T3" fmla="*/ 269 h 269"/>
                  </a:gdLst>
                  <a:ahLst/>
                  <a:cxnLst>
                    <a:cxn ang="0">
                      <a:pos x="117" y="259"/>
                    </a:cxn>
                    <a:cxn ang="0">
                      <a:pos x="121" y="252"/>
                    </a:cxn>
                    <a:cxn ang="0">
                      <a:pos x="121" y="122"/>
                    </a:cxn>
                    <a:cxn ang="0">
                      <a:pos x="119" y="112"/>
                    </a:cxn>
                    <a:cxn ang="0">
                      <a:pos x="115" y="105"/>
                    </a:cxn>
                    <a:cxn ang="0">
                      <a:pos x="100" y="99"/>
                    </a:cxn>
                    <a:cxn ang="0">
                      <a:pos x="81" y="95"/>
                    </a:cxn>
                    <a:cxn ang="0">
                      <a:pos x="60" y="92"/>
                    </a:cxn>
                    <a:cxn ang="0">
                      <a:pos x="42" y="87"/>
                    </a:cxn>
                    <a:cxn ang="0">
                      <a:pos x="29" y="81"/>
                    </a:cxn>
                    <a:cxn ang="0">
                      <a:pos x="17" y="71"/>
                    </a:cxn>
                    <a:cxn ang="0">
                      <a:pos x="14" y="59"/>
                    </a:cxn>
                    <a:cxn ang="0">
                      <a:pos x="10" y="48"/>
                    </a:cxn>
                    <a:cxn ang="0">
                      <a:pos x="12" y="39"/>
                    </a:cxn>
                    <a:cxn ang="0">
                      <a:pos x="16" y="33"/>
                    </a:cxn>
                    <a:cxn ang="0">
                      <a:pos x="23" y="26"/>
                    </a:cxn>
                    <a:cxn ang="0">
                      <a:pos x="33" y="21"/>
                    </a:cxn>
                    <a:cxn ang="0">
                      <a:pos x="42" y="18"/>
                    </a:cxn>
                    <a:cxn ang="0">
                      <a:pos x="52" y="15"/>
                    </a:cxn>
                    <a:cxn ang="0">
                      <a:pos x="65" y="11"/>
                    </a:cxn>
                    <a:cxn ang="0">
                      <a:pos x="77" y="10"/>
                    </a:cxn>
                    <a:cxn ang="0">
                      <a:pos x="89" y="8"/>
                    </a:cxn>
                    <a:cxn ang="0">
                      <a:pos x="104" y="6"/>
                    </a:cxn>
                    <a:cxn ang="0">
                      <a:pos x="108" y="0"/>
                    </a:cxn>
                    <a:cxn ang="0">
                      <a:pos x="90" y="0"/>
                    </a:cxn>
                    <a:cxn ang="0">
                      <a:pos x="73" y="3"/>
                    </a:cxn>
                    <a:cxn ang="0">
                      <a:pos x="58" y="5"/>
                    </a:cxn>
                    <a:cxn ang="0">
                      <a:pos x="42" y="8"/>
                    </a:cxn>
                    <a:cxn ang="0">
                      <a:pos x="29" y="13"/>
                    </a:cxn>
                    <a:cxn ang="0">
                      <a:pos x="17" y="20"/>
                    </a:cxn>
                    <a:cxn ang="0">
                      <a:pos x="10" y="26"/>
                    </a:cxn>
                    <a:cxn ang="0">
                      <a:pos x="4" y="33"/>
                    </a:cxn>
                    <a:cxn ang="0">
                      <a:pos x="2" y="39"/>
                    </a:cxn>
                    <a:cxn ang="0">
                      <a:pos x="0" y="48"/>
                    </a:cxn>
                    <a:cxn ang="0">
                      <a:pos x="0" y="217"/>
                    </a:cxn>
                    <a:cxn ang="0">
                      <a:pos x="4" y="229"/>
                    </a:cxn>
                    <a:cxn ang="0">
                      <a:pos x="10" y="242"/>
                    </a:cxn>
                    <a:cxn ang="0">
                      <a:pos x="23" y="254"/>
                    </a:cxn>
                    <a:cxn ang="0">
                      <a:pos x="42" y="260"/>
                    </a:cxn>
                    <a:cxn ang="0">
                      <a:pos x="62" y="265"/>
                    </a:cxn>
                    <a:cxn ang="0">
                      <a:pos x="81" y="269"/>
                    </a:cxn>
                    <a:cxn ang="0">
                      <a:pos x="98" y="269"/>
                    </a:cxn>
                    <a:cxn ang="0">
                      <a:pos x="110" y="265"/>
                    </a:cxn>
                    <a:cxn ang="0">
                      <a:pos x="117" y="259"/>
                    </a:cxn>
                  </a:cxnLst>
                  <a:rect l="T0" t="T1" r="T2" b="T3"/>
                  <a:pathLst>
                    <a:path w="121" h="269">
                      <a:moveTo>
                        <a:pt x="117" y="259"/>
                      </a:moveTo>
                      <a:lnTo>
                        <a:pt x="121" y="252"/>
                      </a:lnTo>
                      <a:lnTo>
                        <a:pt x="121" y="122"/>
                      </a:lnTo>
                      <a:lnTo>
                        <a:pt x="119" y="112"/>
                      </a:lnTo>
                      <a:lnTo>
                        <a:pt x="115" y="105"/>
                      </a:lnTo>
                      <a:lnTo>
                        <a:pt x="100" y="99"/>
                      </a:lnTo>
                      <a:lnTo>
                        <a:pt x="81" y="95"/>
                      </a:lnTo>
                      <a:lnTo>
                        <a:pt x="60" y="92"/>
                      </a:lnTo>
                      <a:lnTo>
                        <a:pt x="42" y="87"/>
                      </a:lnTo>
                      <a:lnTo>
                        <a:pt x="29" y="81"/>
                      </a:lnTo>
                      <a:lnTo>
                        <a:pt x="17" y="71"/>
                      </a:lnTo>
                      <a:lnTo>
                        <a:pt x="14" y="59"/>
                      </a:lnTo>
                      <a:lnTo>
                        <a:pt x="10" y="48"/>
                      </a:lnTo>
                      <a:lnTo>
                        <a:pt x="12" y="39"/>
                      </a:lnTo>
                      <a:lnTo>
                        <a:pt x="16" y="33"/>
                      </a:lnTo>
                      <a:lnTo>
                        <a:pt x="23" y="26"/>
                      </a:lnTo>
                      <a:lnTo>
                        <a:pt x="33" y="21"/>
                      </a:lnTo>
                      <a:lnTo>
                        <a:pt x="42" y="18"/>
                      </a:lnTo>
                      <a:lnTo>
                        <a:pt x="52" y="15"/>
                      </a:lnTo>
                      <a:lnTo>
                        <a:pt x="65" y="11"/>
                      </a:lnTo>
                      <a:lnTo>
                        <a:pt x="77" y="10"/>
                      </a:lnTo>
                      <a:lnTo>
                        <a:pt x="89" y="8"/>
                      </a:lnTo>
                      <a:lnTo>
                        <a:pt x="104" y="6"/>
                      </a:lnTo>
                      <a:lnTo>
                        <a:pt x="108" y="0"/>
                      </a:lnTo>
                      <a:lnTo>
                        <a:pt x="90" y="0"/>
                      </a:lnTo>
                      <a:lnTo>
                        <a:pt x="73" y="3"/>
                      </a:lnTo>
                      <a:lnTo>
                        <a:pt x="58" y="5"/>
                      </a:lnTo>
                      <a:lnTo>
                        <a:pt x="42" y="8"/>
                      </a:lnTo>
                      <a:lnTo>
                        <a:pt x="29" y="13"/>
                      </a:lnTo>
                      <a:lnTo>
                        <a:pt x="17" y="20"/>
                      </a:lnTo>
                      <a:lnTo>
                        <a:pt x="10" y="26"/>
                      </a:lnTo>
                      <a:lnTo>
                        <a:pt x="4" y="33"/>
                      </a:lnTo>
                      <a:lnTo>
                        <a:pt x="2" y="39"/>
                      </a:lnTo>
                      <a:lnTo>
                        <a:pt x="0" y="48"/>
                      </a:lnTo>
                      <a:lnTo>
                        <a:pt x="0" y="217"/>
                      </a:lnTo>
                      <a:lnTo>
                        <a:pt x="4" y="229"/>
                      </a:lnTo>
                      <a:lnTo>
                        <a:pt x="10" y="242"/>
                      </a:lnTo>
                      <a:lnTo>
                        <a:pt x="23" y="254"/>
                      </a:lnTo>
                      <a:lnTo>
                        <a:pt x="42" y="260"/>
                      </a:lnTo>
                      <a:lnTo>
                        <a:pt x="62" y="265"/>
                      </a:lnTo>
                      <a:lnTo>
                        <a:pt x="81" y="269"/>
                      </a:lnTo>
                      <a:lnTo>
                        <a:pt x="98" y="269"/>
                      </a:lnTo>
                      <a:lnTo>
                        <a:pt x="110" y="265"/>
                      </a:lnTo>
                      <a:lnTo>
                        <a:pt x="117" y="259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87" name="Freeform 470"/>
                <p:cNvSpPr>
                  <a:spLocks/>
                </p:cNvSpPr>
                <p:nvPr/>
              </p:nvSpPr>
              <p:spPr bwMode="auto">
                <a:xfrm>
                  <a:off x="0" y="0"/>
                  <a:ext cx="121" cy="269"/>
                </a:xfrm>
                <a:custGeom>
                  <a:avLst/>
                  <a:gdLst>
                    <a:gd name="T0" fmla="*/ 0 w 121"/>
                    <a:gd name="T1" fmla="*/ 0 h 269"/>
                    <a:gd name="T2" fmla="*/ 121 w 121"/>
                    <a:gd name="T3" fmla="*/ 269 h 269"/>
                  </a:gdLst>
                  <a:ahLst/>
                  <a:cxnLst>
                    <a:cxn ang="0">
                      <a:pos x="117" y="259"/>
                    </a:cxn>
                    <a:cxn ang="0">
                      <a:pos x="121" y="252"/>
                    </a:cxn>
                    <a:cxn ang="0">
                      <a:pos x="121" y="122"/>
                    </a:cxn>
                    <a:cxn ang="0">
                      <a:pos x="119" y="112"/>
                    </a:cxn>
                    <a:cxn ang="0">
                      <a:pos x="115" y="105"/>
                    </a:cxn>
                    <a:cxn ang="0">
                      <a:pos x="100" y="99"/>
                    </a:cxn>
                    <a:cxn ang="0">
                      <a:pos x="81" y="95"/>
                    </a:cxn>
                    <a:cxn ang="0">
                      <a:pos x="60" y="92"/>
                    </a:cxn>
                    <a:cxn ang="0">
                      <a:pos x="42" y="87"/>
                    </a:cxn>
                    <a:cxn ang="0">
                      <a:pos x="29" y="81"/>
                    </a:cxn>
                    <a:cxn ang="0">
                      <a:pos x="17" y="71"/>
                    </a:cxn>
                    <a:cxn ang="0">
                      <a:pos x="14" y="59"/>
                    </a:cxn>
                    <a:cxn ang="0">
                      <a:pos x="10" y="48"/>
                    </a:cxn>
                    <a:cxn ang="0">
                      <a:pos x="12" y="39"/>
                    </a:cxn>
                    <a:cxn ang="0">
                      <a:pos x="16" y="33"/>
                    </a:cxn>
                    <a:cxn ang="0">
                      <a:pos x="23" y="26"/>
                    </a:cxn>
                    <a:cxn ang="0">
                      <a:pos x="33" y="21"/>
                    </a:cxn>
                    <a:cxn ang="0">
                      <a:pos x="42" y="18"/>
                    </a:cxn>
                    <a:cxn ang="0">
                      <a:pos x="52" y="15"/>
                    </a:cxn>
                    <a:cxn ang="0">
                      <a:pos x="65" y="11"/>
                    </a:cxn>
                    <a:cxn ang="0">
                      <a:pos x="77" y="10"/>
                    </a:cxn>
                    <a:cxn ang="0">
                      <a:pos x="89" y="8"/>
                    </a:cxn>
                    <a:cxn ang="0">
                      <a:pos x="104" y="6"/>
                    </a:cxn>
                    <a:cxn ang="0">
                      <a:pos x="108" y="0"/>
                    </a:cxn>
                    <a:cxn ang="0">
                      <a:pos x="90" y="0"/>
                    </a:cxn>
                    <a:cxn ang="0">
                      <a:pos x="73" y="3"/>
                    </a:cxn>
                    <a:cxn ang="0">
                      <a:pos x="58" y="5"/>
                    </a:cxn>
                    <a:cxn ang="0">
                      <a:pos x="42" y="8"/>
                    </a:cxn>
                    <a:cxn ang="0">
                      <a:pos x="29" y="13"/>
                    </a:cxn>
                    <a:cxn ang="0">
                      <a:pos x="17" y="20"/>
                    </a:cxn>
                    <a:cxn ang="0">
                      <a:pos x="10" y="26"/>
                    </a:cxn>
                    <a:cxn ang="0">
                      <a:pos x="4" y="33"/>
                    </a:cxn>
                    <a:cxn ang="0">
                      <a:pos x="2" y="39"/>
                    </a:cxn>
                    <a:cxn ang="0">
                      <a:pos x="0" y="48"/>
                    </a:cxn>
                    <a:cxn ang="0">
                      <a:pos x="0" y="217"/>
                    </a:cxn>
                    <a:cxn ang="0">
                      <a:pos x="4" y="229"/>
                    </a:cxn>
                    <a:cxn ang="0">
                      <a:pos x="10" y="242"/>
                    </a:cxn>
                    <a:cxn ang="0">
                      <a:pos x="23" y="254"/>
                    </a:cxn>
                    <a:cxn ang="0">
                      <a:pos x="42" y="260"/>
                    </a:cxn>
                    <a:cxn ang="0">
                      <a:pos x="62" y="265"/>
                    </a:cxn>
                    <a:cxn ang="0">
                      <a:pos x="81" y="269"/>
                    </a:cxn>
                    <a:cxn ang="0">
                      <a:pos x="98" y="269"/>
                    </a:cxn>
                    <a:cxn ang="0">
                      <a:pos x="110" y="265"/>
                    </a:cxn>
                    <a:cxn ang="0">
                      <a:pos x="117" y="259"/>
                    </a:cxn>
                  </a:cxnLst>
                  <a:rect l="T0" t="T1" r="T2" b="T3"/>
                  <a:pathLst>
                    <a:path w="121" h="269">
                      <a:moveTo>
                        <a:pt x="117" y="259"/>
                      </a:moveTo>
                      <a:lnTo>
                        <a:pt x="121" y="252"/>
                      </a:lnTo>
                      <a:lnTo>
                        <a:pt x="121" y="122"/>
                      </a:lnTo>
                      <a:lnTo>
                        <a:pt x="119" y="112"/>
                      </a:lnTo>
                      <a:lnTo>
                        <a:pt x="115" y="105"/>
                      </a:lnTo>
                      <a:lnTo>
                        <a:pt x="100" y="99"/>
                      </a:lnTo>
                      <a:lnTo>
                        <a:pt x="81" y="95"/>
                      </a:lnTo>
                      <a:lnTo>
                        <a:pt x="60" y="92"/>
                      </a:lnTo>
                      <a:lnTo>
                        <a:pt x="42" y="87"/>
                      </a:lnTo>
                      <a:lnTo>
                        <a:pt x="29" y="81"/>
                      </a:lnTo>
                      <a:lnTo>
                        <a:pt x="17" y="71"/>
                      </a:lnTo>
                      <a:lnTo>
                        <a:pt x="14" y="59"/>
                      </a:lnTo>
                      <a:lnTo>
                        <a:pt x="10" y="48"/>
                      </a:lnTo>
                      <a:lnTo>
                        <a:pt x="12" y="39"/>
                      </a:lnTo>
                      <a:lnTo>
                        <a:pt x="16" y="33"/>
                      </a:lnTo>
                      <a:lnTo>
                        <a:pt x="23" y="26"/>
                      </a:lnTo>
                      <a:lnTo>
                        <a:pt x="33" y="21"/>
                      </a:lnTo>
                      <a:lnTo>
                        <a:pt x="42" y="18"/>
                      </a:lnTo>
                      <a:lnTo>
                        <a:pt x="52" y="15"/>
                      </a:lnTo>
                      <a:lnTo>
                        <a:pt x="65" y="11"/>
                      </a:lnTo>
                      <a:lnTo>
                        <a:pt x="77" y="10"/>
                      </a:lnTo>
                      <a:lnTo>
                        <a:pt x="89" y="8"/>
                      </a:lnTo>
                      <a:lnTo>
                        <a:pt x="104" y="6"/>
                      </a:lnTo>
                      <a:lnTo>
                        <a:pt x="108" y="0"/>
                      </a:lnTo>
                      <a:lnTo>
                        <a:pt x="90" y="0"/>
                      </a:lnTo>
                      <a:lnTo>
                        <a:pt x="73" y="3"/>
                      </a:lnTo>
                      <a:lnTo>
                        <a:pt x="58" y="5"/>
                      </a:lnTo>
                      <a:lnTo>
                        <a:pt x="42" y="8"/>
                      </a:lnTo>
                      <a:lnTo>
                        <a:pt x="29" y="13"/>
                      </a:lnTo>
                      <a:lnTo>
                        <a:pt x="17" y="20"/>
                      </a:lnTo>
                      <a:lnTo>
                        <a:pt x="10" y="26"/>
                      </a:lnTo>
                      <a:lnTo>
                        <a:pt x="4" y="33"/>
                      </a:lnTo>
                      <a:lnTo>
                        <a:pt x="2" y="39"/>
                      </a:lnTo>
                      <a:lnTo>
                        <a:pt x="0" y="48"/>
                      </a:lnTo>
                      <a:lnTo>
                        <a:pt x="0" y="217"/>
                      </a:lnTo>
                      <a:lnTo>
                        <a:pt x="4" y="229"/>
                      </a:lnTo>
                      <a:lnTo>
                        <a:pt x="10" y="242"/>
                      </a:lnTo>
                      <a:lnTo>
                        <a:pt x="23" y="254"/>
                      </a:lnTo>
                      <a:lnTo>
                        <a:pt x="42" y="260"/>
                      </a:lnTo>
                      <a:lnTo>
                        <a:pt x="62" y="265"/>
                      </a:lnTo>
                      <a:lnTo>
                        <a:pt x="81" y="269"/>
                      </a:lnTo>
                      <a:lnTo>
                        <a:pt x="98" y="269"/>
                      </a:lnTo>
                      <a:lnTo>
                        <a:pt x="110" y="265"/>
                      </a:lnTo>
                      <a:lnTo>
                        <a:pt x="117" y="259"/>
                      </a:lnTo>
                    </a:path>
                  </a:pathLst>
                </a:custGeom>
                <a:noFill/>
                <a:ln w="12700" cap="flat" cmpd="sng">
                  <a:solidFill>
                    <a:srgbClr val="404040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285" name="Freeform 471"/>
              <p:cNvSpPr>
                <a:spLocks/>
              </p:cNvSpPr>
              <p:nvPr/>
            </p:nvSpPr>
            <p:spPr bwMode="auto">
              <a:xfrm>
                <a:off x="6" y="57"/>
                <a:ext cx="100" cy="203"/>
              </a:xfrm>
              <a:custGeom>
                <a:avLst/>
                <a:gdLst>
                  <a:gd name="T0" fmla="*/ 0 w 100"/>
                  <a:gd name="T1" fmla="*/ 0 h 203"/>
                  <a:gd name="T2" fmla="*/ 100 w 100"/>
                  <a:gd name="T3" fmla="*/ 203 h 203"/>
                </a:gdLst>
                <a:ahLst/>
                <a:cxnLst>
                  <a:cxn ang="0">
                    <a:pos x="84" y="47"/>
                  </a:cxn>
                  <a:cxn ang="0">
                    <a:pos x="94" y="52"/>
                  </a:cxn>
                  <a:cxn ang="0">
                    <a:pos x="98" y="58"/>
                  </a:cxn>
                  <a:cxn ang="0">
                    <a:pos x="100" y="66"/>
                  </a:cxn>
                  <a:cxn ang="0">
                    <a:pos x="100" y="193"/>
                  </a:cxn>
                  <a:cxn ang="0">
                    <a:pos x="96" y="198"/>
                  </a:cxn>
                  <a:cxn ang="0">
                    <a:pos x="90" y="203"/>
                  </a:cxn>
                  <a:cxn ang="0">
                    <a:pos x="75" y="203"/>
                  </a:cxn>
                  <a:cxn ang="0">
                    <a:pos x="29" y="193"/>
                  </a:cxn>
                  <a:cxn ang="0">
                    <a:pos x="13" y="185"/>
                  </a:cxn>
                  <a:cxn ang="0">
                    <a:pos x="6" y="175"/>
                  </a:cxn>
                  <a:cxn ang="0">
                    <a:pos x="0" y="160"/>
                  </a:cxn>
                  <a:cxn ang="0">
                    <a:pos x="0" y="0"/>
                  </a:cxn>
                  <a:cxn ang="0">
                    <a:pos x="4" y="10"/>
                  </a:cxn>
                  <a:cxn ang="0">
                    <a:pos x="8" y="19"/>
                  </a:cxn>
                  <a:cxn ang="0">
                    <a:pos x="21" y="28"/>
                  </a:cxn>
                  <a:cxn ang="0">
                    <a:pos x="36" y="37"/>
                  </a:cxn>
                  <a:cxn ang="0">
                    <a:pos x="61" y="43"/>
                  </a:cxn>
                  <a:cxn ang="0">
                    <a:pos x="84" y="47"/>
                  </a:cxn>
                </a:cxnLst>
                <a:rect l="T0" t="T1" r="T2" b="T3"/>
                <a:pathLst>
                  <a:path w="100" h="203">
                    <a:moveTo>
                      <a:pt x="84" y="47"/>
                    </a:moveTo>
                    <a:lnTo>
                      <a:pt x="94" y="52"/>
                    </a:lnTo>
                    <a:lnTo>
                      <a:pt x="98" y="58"/>
                    </a:lnTo>
                    <a:lnTo>
                      <a:pt x="100" y="66"/>
                    </a:lnTo>
                    <a:lnTo>
                      <a:pt x="100" y="193"/>
                    </a:lnTo>
                    <a:lnTo>
                      <a:pt x="96" y="198"/>
                    </a:lnTo>
                    <a:lnTo>
                      <a:pt x="90" y="203"/>
                    </a:lnTo>
                    <a:lnTo>
                      <a:pt x="75" y="203"/>
                    </a:lnTo>
                    <a:lnTo>
                      <a:pt x="29" y="193"/>
                    </a:lnTo>
                    <a:lnTo>
                      <a:pt x="13" y="185"/>
                    </a:lnTo>
                    <a:lnTo>
                      <a:pt x="6" y="175"/>
                    </a:lnTo>
                    <a:lnTo>
                      <a:pt x="0" y="160"/>
                    </a:lnTo>
                    <a:lnTo>
                      <a:pt x="0" y="0"/>
                    </a:lnTo>
                    <a:lnTo>
                      <a:pt x="4" y="10"/>
                    </a:lnTo>
                    <a:lnTo>
                      <a:pt x="8" y="19"/>
                    </a:lnTo>
                    <a:lnTo>
                      <a:pt x="21" y="28"/>
                    </a:lnTo>
                    <a:lnTo>
                      <a:pt x="36" y="37"/>
                    </a:lnTo>
                    <a:lnTo>
                      <a:pt x="61" y="43"/>
                    </a:lnTo>
                    <a:lnTo>
                      <a:pt x="84" y="47"/>
                    </a:lnTo>
                    <a:close/>
                  </a:path>
                </a:pathLst>
              </a:custGeom>
              <a:solidFill>
                <a:srgbClr val="A0A0A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46" name="Freeform 472"/>
            <p:cNvSpPr>
              <a:spLocks/>
            </p:cNvSpPr>
            <p:nvPr/>
          </p:nvSpPr>
          <p:spPr bwMode="auto">
            <a:xfrm>
              <a:off x="334" y="11"/>
              <a:ext cx="48" cy="116"/>
            </a:xfrm>
            <a:custGeom>
              <a:avLst/>
              <a:gdLst>
                <a:gd name="T0" fmla="*/ 0 w 48"/>
                <a:gd name="T1" fmla="*/ 0 h 116"/>
                <a:gd name="T2" fmla="*/ 48 w 48"/>
                <a:gd name="T3" fmla="*/ 116 h 116"/>
              </a:gdLst>
              <a:ahLst/>
              <a:cxnLst>
                <a:cxn ang="0">
                  <a:pos x="4" y="116"/>
                </a:cxn>
                <a:cxn ang="0">
                  <a:pos x="2" y="94"/>
                </a:cxn>
                <a:cxn ang="0">
                  <a:pos x="0" y="74"/>
                </a:cxn>
                <a:cxn ang="0">
                  <a:pos x="4" y="56"/>
                </a:cxn>
                <a:cxn ang="0">
                  <a:pos x="8" y="38"/>
                </a:cxn>
                <a:cxn ang="0">
                  <a:pos x="16" y="25"/>
                </a:cxn>
                <a:cxn ang="0">
                  <a:pos x="25" y="13"/>
                </a:cxn>
                <a:cxn ang="0">
                  <a:pos x="35" y="5"/>
                </a:cxn>
                <a:cxn ang="0">
                  <a:pos x="48" y="0"/>
                </a:cxn>
              </a:cxnLst>
              <a:rect l="T0" t="T1" r="T2" b="T3"/>
              <a:pathLst>
                <a:path w="48" h="116">
                  <a:moveTo>
                    <a:pt x="4" y="116"/>
                  </a:moveTo>
                  <a:lnTo>
                    <a:pt x="2" y="94"/>
                  </a:lnTo>
                  <a:lnTo>
                    <a:pt x="0" y="74"/>
                  </a:lnTo>
                  <a:lnTo>
                    <a:pt x="4" y="56"/>
                  </a:lnTo>
                  <a:lnTo>
                    <a:pt x="8" y="38"/>
                  </a:lnTo>
                  <a:lnTo>
                    <a:pt x="16" y="25"/>
                  </a:lnTo>
                  <a:lnTo>
                    <a:pt x="25" y="13"/>
                  </a:lnTo>
                  <a:lnTo>
                    <a:pt x="35" y="5"/>
                  </a:lnTo>
                  <a:lnTo>
                    <a:pt x="48" y="0"/>
                  </a:lnTo>
                </a:path>
              </a:pathLst>
            </a:custGeom>
            <a:noFill/>
            <a:ln w="49213" cap="flat" cmpd="sng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47" name="Group 214"/>
            <p:cNvGrpSpPr>
              <a:grpSpLocks/>
            </p:cNvGrpSpPr>
            <p:nvPr/>
          </p:nvGrpSpPr>
          <p:grpSpPr bwMode="auto">
            <a:xfrm>
              <a:off x="532" y="240"/>
              <a:ext cx="33" cy="53"/>
              <a:chOff x="0" y="0"/>
              <a:chExt cx="33" cy="53"/>
            </a:xfrm>
          </p:grpSpPr>
          <p:sp>
            <p:nvSpPr>
              <p:cNvPr id="282" name="Freeform 474"/>
              <p:cNvSpPr>
                <a:spLocks/>
              </p:cNvSpPr>
              <p:nvPr/>
            </p:nvSpPr>
            <p:spPr bwMode="auto">
              <a:xfrm>
                <a:off x="2" y="4"/>
                <a:ext cx="31" cy="49"/>
              </a:xfrm>
              <a:custGeom>
                <a:avLst/>
                <a:gdLst>
                  <a:gd name="T0" fmla="*/ 0 w 31"/>
                  <a:gd name="T1" fmla="*/ 0 h 49"/>
                  <a:gd name="T2" fmla="*/ 31 w 31"/>
                  <a:gd name="T3" fmla="*/ 49 h 49"/>
                </a:gdLst>
                <a:ahLst/>
                <a:cxnLst>
                  <a:cxn ang="0">
                    <a:pos x="0" y="0"/>
                  </a:cxn>
                  <a:cxn ang="0">
                    <a:pos x="16" y="15"/>
                  </a:cxn>
                  <a:cxn ang="0">
                    <a:pos x="25" y="28"/>
                  </a:cxn>
                  <a:cxn ang="0">
                    <a:pos x="31" y="39"/>
                  </a:cxn>
                  <a:cxn ang="0">
                    <a:pos x="29" y="44"/>
                  </a:cxn>
                  <a:cxn ang="0">
                    <a:pos x="27" y="49"/>
                  </a:cxn>
                </a:cxnLst>
                <a:rect l="T0" t="T1" r="T2" b="T3"/>
                <a:pathLst>
                  <a:path w="31" h="49">
                    <a:moveTo>
                      <a:pt x="0" y="0"/>
                    </a:moveTo>
                    <a:lnTo>
                      <a:pt x="16" y="15"/>
                    </a:lnTo>
                    <a:lnTo>
                      <a:pt x="25" y="28"/>
                    </a:lnTo>
                    <a:lnTo>
                      <a:pt x="31" y="39"/>
                    </a:lnTo>
                    <a:lnTo>
                      <a:pt x="29" y="44"/>
                    </a:lnTo>
                    <a:lnTo>
                      <a:pt x="27" y="49"/>
                    </a:lnTo>
                  </a:path>
                </a:pathLst>
              </a:custGeom>
              <a:noFill/>
              <a:ln w="23813" cap="flat" cmpd="sng">
                <a:solidFill>
                  <a:srgbClr val="91919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3" name="Freeform 475"/>
              <p:cNvSpPr>
                <a:spLocks/>
              </p:cNvSpPr>
              <p:nvPr/>
            </p:nvSpPr>
            <p:spPr bwMode="auto">
              <a:xfrm>
                <a:off x="0" y="0"/>
                <a:ext cx="31" cy="53"/>
              </a:xfrm>
              <a:custGeom>
                <a:avLst/>
                <a:gdLst>
                  <a:gd name="T0" fmla="*/ 0 w 31"/>
                  <a:gd name="T1" fmla="*/ 0 h 53"/>
                  <a:gd name="T2" fmla="*/ 31 w 31"/>
                  <a:gd name="T3" fmla="*/ 53 h 53"/>
                </a:gdLst>
                <a:ahLst/>
                <a:cxnLst>
                  <a:cxn ang="0">
                    <a:pos x="0" y="0"/>
                  </a:cxn>
                  <a:cxn ang="0">
                    <a:pos x="16" y="15"/>
                  </a:cxn>
                  <a:cxn ang="0">
                    <a:pos x="27" y="30"/>
                  </a:cxn>
                  <a:cxn ang="0">
                    <a:pos x="31" y="43"/>
                  </a:cxn>
                  <a:cxn ang="0">
                    <a:pos x="29" y="48"/>
                  </a:cxn>
                  <a:cxn ang="0">
                    <a:pos x="27" y="53"/>
                  </a:cxn>
                </a:cxnLst>
                <a:rect l="T0" t="T1" r="T2" b="T3"/>
                <a:pathLst>
                  <a:path w="31" h="53">
                    <a:moveTo>
                      <a:pt x="0" y="0"/>
                    </a:moveTo>
                    <a:lnTo>
                      <a:pt x="16" y="15"/>
                    </a:lnTo>
                    <a:lnTo>
                      <a:pt x="27" y="30"/>
                    </a:lnTo>
                    <a:lnTo>
                      <a:pt x="31" y="43"/>
                    </a:lnTo>
                    <a:lnTo>
                      <a:pt x="29" y="48"/>
                    </a:lnTo>
                    <a:lnTo>
                      <a:pt x="27" y="53"/>
                    </a:lnTo>
                  </a:path>
                </a:pathLst>
              </a:custGeom>
              <a:noFill/>
              <a:ln w="12700" cap="flat" cmpd="sng">
                <a:solidFill>
                  <a:srgbClr val="CECECE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8" name="Group 217"/>
            <p:cNvGrpSpPr>
              <a:grpSpLocks/>
            </p:cNvGrpSpPr>
            <p:nvPr/>
          </p:nvGrpSpPr>
          <p:grpSpPr bwMode="auto">
            <a:xfrm>
              <a:off x="279" y="112"/>
              <a:ext cx="40" cy="39"/>
              <a:chOff x="0" y="0"/>
              <a:chExt cx="40" cy="39"/>
            </a:xfrm>
          </p:grpSpPr>
          <p:sp>
            <p:nvSpPr>
              <p:cNvPr id="280" name="Freeform 477"/>
              <p:cNvSpPr>
                <a:spLocks/>
              </p:cNvSpPr>
              <p:nvPr/>
            </p:nvSpPr>
            <p:spPr bwMode="auto">
              <a:xfrm>
                <a:off x="0" y="0"/>
                <a:ext cx="40" cy="39"/>
              </a:xfrm>
              <a:custGeom>
                <a:avLst/>
                <a:gdLst>
                  <a:gd name="T0" fmla="*/ 0 w 40"/>
                  <a:gd name="T1" fmla="*/ 0 h 39"/>
                  <a:gd name="T2" fmla="*/ 40 w 40"/>
                  <a:gd name="T3" fmla="*/ 39 h 39"/>
                </a:gdLst>
                <a:ahLst/>
                <a:cxnLst>
                  <a:cxn ang="0">
                    <a:pos x="27" y="39"/>
                  </a:cxn>
                  <a:cxn ang="0">
                    <a:pos x="13" y="28"/>
                  </a:cxn>
                  <a:cxn ang="0">
                    <a:pos x="5" y="18"/>
                  </a:cxn>
                  <a:cxn ang="0">
                    <a:pos x="0" y="8"/>
                  </a:cxn>
                  <a:cxn ang="0">
                    <a:pos x="2" y="0"/>
                  </a:cxn>
                  <a:cxn ang="0">
                    <a:pos x="40" y="26"/>
                  </a:cxn>
                  <a:cxn ang="0">
                    <a:pos x="27" y="39"/>
                  </a:cxn>
                </a:cxnLst>
                <a:rect l="T0" t="T1" r="T2" b="T3"/>
                <a:pathLst>
                  <a:path w="40" h="39">
                    <a:moveTo>
                      <a:pt x="27" y="39"/>
                    </a:moveTo>
                    <a:lnTo>
                      <a:pt x="13" y="28"/>
                    </a:lnTo>
                    <a:lnTo>
                      <a:pt x="5" y="18"/>
                    </a:lnTo>
                    <a:lnTo>
                      <a:pt x="0" y="8"/>
                    </a:lnTo>
                    <a:lnTo>
                      <a:pt x="2" y="0"/>
                    </a:lnTo>
                    <a:lnTo>
                      <a:pt x="40" y="26"/>
                    </a:lnTo>
                    <a:lnTo>
                      <a:pt x="27" y="39"/>
                    </a:lnTo>
                    <a:close/>
                  </a:path>
                </a:pathLst>
              </a:custGeom>
              <a:solidFill>
                <a:srgbClr val="8040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1" name="Freeform 478"/>
              <p:cNvSpPr>
                <a:spLocks/>
              </p:cNvSpPr>
              <p:nvPr/>
            </p:nvSpPr>
            <p:spPr bwMode="auto">
              <a:xfrm>
                <a:off x="0" y="0"/>
                <a:ext cx="27" cy="39"/>
              </a:xfrm>
              <a:custGeom>
                <a:avLst/>
                <a:gdLst>
                  <a:gd name="T0" fmla="*/ 0 w 27"/>
                  <a:gd name="T1" fmla="*/ 0 h 39"/>
                  <a:gd name="T2" fmla="*/ 27 w 27"/>
                  <a:gd name="T3" fmla="*/ 39 h 39"/>
                </a:gdLst>
                <a:ahLst/>
                <a:cxnLst>
                  <a:cxn ang="0">
                    <a:pos x="27" y="39"/>
                  </a:cxn>
                  <a:cxn ang="0">
                    <a:pos x="13" y="28"/>
                  </a:cxn>
                  <a:cxn ang="0">
                    <a:pos x="5" y="18"/>
                  </a:cxn>
                  <a:cxn ang="0">
                    <a:pos x="0" y="8"/>
                  </a:cxn>
                  <a:cxn ang="0">
                    <a:pos x="2" y="0"/>
                  </a:cxn>
                </a:cxnLst>
                <a:rect l="T0" t="T1" r="T2" b="T3"/>
                <a:pathLst>
                  <a:path w="27" h="39">
                    <a:moveTo>
                      <a:pt x="27" y="39"/>
                    </a:moveTo>
                    <a:lnTo>
                      <a:pt x="13" y="28"/>
                    </a:lnTo>
                    <a:lnTo>
                      <a:pt x="5" y="18"/>
                    </a:lnTo>
                    <a:lnTo>
                      <a:pt x="0" y="8"/>
                    </a:lnTo>
                    <a:lnTo>
                      <a:pt x="2" y="0"/>
                    </a:lnTo>
                  </a:path>
                </a:pathLst>
              </a:custGeom>
              <a:noFill/>
              <a:ln w="49213" cap="flat" cmpd="sng">
                <a:solidFill>
                  <a:srgbClr val="DC008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9" name="Group 220"/>
            <p:cNvGrpSpPr>
              <a:grpSpLocks/>
            </p:cNvGrpSpPr>
            <p:nvPr/>
          </p:nvGrpSpPr>
          <p:grpSpPr bwMode="auto">
            <a:xfrm>
              <a:off x="317" y="85"/>
              <a:ext cx="229" cy="223"/>
              <a:chOff x="0" y="0"/>
              <a:chExt cx="229" cy="223"/>
            </a:xfrm>
          </p:grpSpPr>
          <p:sp>
            <p:nvSpPr>
              <p:cNvPr id="278" name="Freeform 480"/>
              <p:cNvSpPr>
                <a:spLocks/>
              </p:cNvSpPr>
              <p:nvPr/>
            </p:nvSpPr>
            <p:spPr bwMode="auto">
              <a:xfrm>
                <a:off x="0" y="0"/>
                <a:ext cx="229" cy="223"/>
              </a:xfrm>
              <a:custGeom>
                <a:avLst/>
                <a:gdLst>
                  <a:gd name="T0" fmla="*/ 0 w 229"/>
                  <a:gd name="T1" fmla="*/ 0 h 223"/>
                  <a:gd name="T2" fmla="*/ 229 w 229"/>
                  <a:gd name="T3" fmla="*/ 223 h 223"/>
                </a:gdLst>
                <a:ahLst/>
                <a:cxnLst>
                  <a:cxn ang="0">
                    <a:pos x="229" y="60"/>
                  </a:cxn>
                  <a:cxn ang="0">
                    <a:pos x="227" y="78"/>
                  </a:cxn>
                  <a:cxn ang="0">
                    <a:pos x="217" y="96"/>
                  </a:cxn>
                  <a:cxn ang="0">
                    <a:pos x="215" y="116"/>
                  </a:cxn>
                  <a:cxn ang="0">
                    <a:pos x="215" y="134"/>
                  </a:cxn>
                  <a:cxn ang="0">
                    <a:pos x="208" y="149"/>
                  </a:cxn>
                  <a:cxn ang="0">
                    <a:pos x="200" y="160"/>
                  </a:cxn>
                  <a:cxn ang="0">
                    <a:pos x="186" y="172"/>
                  </a:cxn>
                  <a:cxn ang="0">
                    <a:pos x="165" y="213"/>
                  </a:cxn>
                  <a:cxn ang="0">
                    <a:pos x="146" y="221"/>
                  </a:cxn>
                  <a:cxn ang="0">
                    <a:pos x="125" y="221"/>
                  </a:cxn>
                  <a:cxn ang="0">
                    <a:pos x="104" y="217"/>
                  </a:cxn>
                  <a:cxn ang="0">
                    <a:pos x="75" y="203"/>
                  </a:cxn>
                  <a:cxn ang="0">
                    <a:pos x="54" y="192"/>
                  </a:cxn>
                  <a:cxn ang="0">
                    <a:pos x="33" y="175"/>
                  </a:cxn>
                  <a:cxn ang="0">
                    <a:pos x="23" y="149"/>
                  </a:cxn>
                  <a:cxn ang="0">
                    <a:pos x="21" y="121"/>
                  </a:cxn>
                  <a:cxn ang="0">
                    <a:pos x="10" y="114"/>
                  </a:cxn>
                  <a:cxn ang="0">
                    <a:pos x="6" y="101"/>
                  </a:cxn>
                  <a:cxn ang="0">
                    <a:pos x="2" y="86"/>
                  </a:cxn>
                  <a:cxn ang="0">
                    <a:pos x="0" y="71"/>
                  </a:cxn>
                  <a:cxn ang="0">
                    <a:pos x="4" y="58"/>
                  </a:cxn>
                  <a:cxn ang="0">
                    <a:pos x="19" y="55"/>
                  </a:cxn>
                  <a:cxn ang="0">
                    <a:pos x="29" y="65"/>
                  </a:cxn>
                  <a:cxn ang="0">
                    <a:pos x="60" y="48"/>
                  </a:cxn>
                  <a:cxn ang="0">
                    <a:pos x="79" y="10"/>
                  </a:cxn>
                  <a:cxn ang="0">
                    <a:pos x="94" y="0"/>
                  </a:cxn>
                  <a:cxn ang="0">
                    <a:pos x="115" y="0"/>
                  </a:cxn>
                  <a:cxn ang="0">
                    <a:pos x="135" y="52"/>
                  </a:cxn>
                  <a:cxn ang="0">
                    <a:pos x="175" y="53"/>
                  </a:cxn>
                  <a:cxn ang="0">
                    <a:pos x="186" y="55"/>
                  </a:cxn>
                  <a:cxn ang="0">
                    <a:pos x="223" y="61"/>
                  </a:cxn>
                </a:cxnLst>
                <a:rect l="T0" t="T1" r="T2" b="T3"/>
                <a:pathLst>
                  <a:path w="229" h="223">
                    <a:moveTo>
                      <a:pt x="227" y="40"/>
                    </a:moveTo>
                    <a:lnTo>
                      <a:pt x="229" y="60"/>
                    </a:lnTo>
                    <a:lnTo>
                      <a:pt x="229" y="70"/>
                    </a:lnTo>
                    <a:lnTo>
                      <a:pt x="227" y="78"/>
                    </a:lnTo>
                    <a:lnTo>
                      <a:pt x="221" y="88"/>
                    </a:lnTo>
                    <a:lnTo>
                      <a:pt x="217" y="96"/>
                    </a:lnTo>
                    <a:lnTo>
                      <a:pt x="215" y="104"/>
                    </a:lnTo>
                    <a:lnTo>
                      <a:pt x="215" y="116"/>
                    </a:lnTo>
                    <a:lnTo>
                      <a:pt x="215" y="126"/>
                    </a:lnTo>
                    <a:lnTo>
                      <a:pt x="215" y="134"/>
                    </a:lnTo>
                    <a:lnTo>
                      <a:pt x="211" y="142"/>
                    </a:lnTo>
                    <a:lnTo>
                      <a:pt x="208" y="149"/>
                    </a:lnTo>
                    <a:lnTo>
                      <a:pt x="204" y="154"/>
                    </a:lnTo>
                    <a:lnTo>
                      <a:pt x="200" y="160"/>
                    </a:lnTo>
                    <a:lnTo>
                      <a:pt x="192" y="165"/>
                    </a:lnTo>
                    <a:lnTo>
                      <a:pt x="186" y="172"/>
                    </a:lnTo>
                    <a:lnTo>
                      <a:pt x="173" y="192"/>
                    </a:lnTo>
                    <a:lnTo>
                      <a:pt x="165" y="213"/>
                    </a:lnTo>
                    <a:lnTo>
                      <a:pt x="158" y="218"/>
                    </a:lnTo>
                    <a:lnTo>
                      <a:pt x="146" y="221"/>
                    </a:lnTo>
                    <a:lnTo>
                      <a:pt x="135" y="223"/>
                    </a:lnTo>
                    <a:lnTo>
                      <a:pt x="125" y="221"/>
                    </a:lnTo>
                    <a:lnTo>
                      <a:pt x="115" y="220"/>
                    </a:lnTo>
                    <a:lnTo>
                      <a:pt x="104" y="217"/>
                    </a:lnTo>
                    <a:lnTo>
                      <a:pt x="88" y="210"/>
                    </a:lnTo>
                    <a:lnTo>
                      <a:pt x="75" y="203"/>
                    </a:lnTo>
                    <a:lnTo>
                      <a:pt x="63" y="198"/>
                    </a:lnTo>
                    <a:lnTo>
                      <a:pt x="54" y="192"/>
                    </a:lnTo>
                    <a:lnTo>
                      <a:pt x="42" y="184"/>
                    </a:lnTo>
                    <a:lnTo>
                      <a:pt x="33" y="175"/>
                    </a:lnTo>
                    <a:lnTo>
                      <a:pt x="27" y="165"/>
                    </a:lnTo>
                    <a:lnTo>
                      <a:pt x="23" y="149"/>
                    </a:lnTo>
                    <a:lnTo>
                      <a:pt x="21" y="132"/>
                    </a:lnTo>
                    <a:lnTo>
                      <a:pt x="21" y="121"/>
                    </a:lnTo>
                    <a:lnTo>
                      <a:pt x="15" y="118"/>
                    </a:lnTo>
                    <a:lnTo>
                      <a:pt x="10" y="114"/>
                    </a:lnTo>
                    <a:lnTo>
                      <a:pt x="8" y="109"/>
                    </a:lnTo>
                    <a:lnTo>
                      <a:pt x="6" y="101"/>
                    </a:lnTo>
                    <a:lnTo>
                      <a:pt x="2" y="94"/>
                    </a:lnTo>
                    <a:lnTo>
                      <a:pt x="2" y="86"/>
                    </a:lnTo>
                    <a:lnTo>
                      <a:pt x="0" y="78"/>
                    </a:lnTo>
                    <a:lnTo>
                      <a:pt x="0" y="71"/>
                    </a:lnTo>
                    <a:lnTo>
                      <a:pt x="2" y="65"/>
                    </a:lnTo>
                    <a:lnTo>
                      <a:pt x="4" y="58"/>
                    </a:lnTo>
                    <a:lnTo>
                      <a:pt x="12" y="55"/>
                    </a:lnTo>
                    <a:lnTo>
                      <a:pt x="19" y="55"/>
                    </a:lnTo>
                    <a:lnTo>
                      <a:pt x="23" y="58"/>
                    </a:lnTo>
                    <a:lnTo>
                      <a:pt x="29" y="65"/>
                    </a:lnTo>
                    <a:lnTo>
                      <a:pt x="33" y="76"/>
                    </a:lnTo>
                    <a:lnTo>
                      <a:pt x="60" y="48"/>
                    </a:lnTo>
                    <a:lnTo>
                      <a:pt x="79" y="50"/>
                    </a:lnTo>
                    <a:lnTo>
                      <a:pt x="79" y="10"/>
                    </a:lnTo>
                    <a:lnTo>
                      <a:pt x="90" y="48"/>
                    </a:lnTo>
                    <a:lnTo>
                      <a:pt x="94" y="0"/>
                    </a:lnTo>
                    <a:lnTo>
                      <a:pt x="104" y="48"/>
                    </a:lnTo>
                    <a:lnTo>
                      <a:pt x="115" y="0"/>
                    </a:lnTo>
                    <a:lnTo>
                      <a:pt x="113" y="50"/>
                    </a:lnTo>
                    <a:lnTo>
                      <a:pt x="135" y="52"/>
                    </a:lnTo>
                    <a:lnTo>
                      <a:pt x="152" y="52"/>
                    </a:lnTo>
                    <a:lnTo>
                      <a:pt x="175" y="53"/>
                    </a:lnTo>
                    <a:lnTo>
                      <a:pt x="181" y="15"/>
                    </a:lnTo>
                    <a:lnTo>
                      <a:pt x="186" y="55"/>
                    </a:lnTo>
                    <a:lnTo>
                      <a:pt x="208" y="58"/>
                    </a:lnTo>
                    <a:lnTo>
                      <a:pt x="223" y="61"/>
                    </a:lnTo>
                    <a:lnTo>
                      <a:pt x="227" y="40"/>
                    </a:lnTo>
                    <a:close/>
                  </a:path>
                </a:pathLst>
              </a:custGeom>
              <a:solidFill>
                <a:srgbClr val="FFC08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9" name="Freeform 481"/>
              <p:cNvSpPr>
                <a:spLocks/>
              </p:cNvSpPr>
              <p:nvPr/>
            </p:nvSpPr>
            <p:spPr bwMode="auto">
              <a:xfrm>
                <a:off x="0" y="0"/>
                <a:ext cx="229" cy="223"/>
              </a:xfrm>
              <a:custGeom>
                <a:avLst/>
                <a:gdLst>
                  <a:gd name="T0" fmla="*/ 0 w 229"/>
                  <a:gd name="T1" fmla="*/ 0 h 223"/>
                  <a:gd name="T2" fmla="*/ 229 w 229"/>
                  <a:gd name="T3" fmla="*/ 223 h 223"/>
                </a:gdLst>
                <a:ahLst/>
                <a:cxnLst>
                  <a:cxn ang="0">
                    <a:pos x="229" y="60"/>
                  </a:cxn>
                  <a:cxn ang="0">
                    <a:pos x="227" y="78"/>
                  </a:cxn>
                  <a:cxn ang="0">
                    <a:pos x="217" y="96"/>
                  </a:cxn>
                  <a:cxn ang="0">
                    <a:pos x="215" y="116"/>
                  </a:cxn>
                  <a:cxn ang="0">
                    <a:pos x="215" y="134"/>
                  </a:cxn>
                  <a:cxn ang="0">
                    <a:pos x="208" y="149"/>
                  </a:cxn>
                  <a:cxn ang="0">
                    <a:pos x="200" y="160"/>
                  </a:cxn>
                  <a:cxn ang="0">
                    <a:pos x="186" y="172"/>
                  </a:cxn>
                  <a:cxn ang="0">
                    <a:pos x="165" y="213"/>
                  </a:cxn>
                  <a:cxn ang="0">
                    <a:pos x="146" y="221"/>
                  </a:cxn>
                  <a:cxn ang="0">
                    <a:pos x="125" y="221"/>
                  </a:cxn>
                  <a:cxn ang="0">
                    <a:pos x="104" y="217"/>
                  </a:cxn>
                  <a:cxn ang="0">
                    <a:pos x="75" y="203"/>
                  </a:cxn>
                  <a:cxn ang="0">
                    <a:pos x="54" y="192"/>
                  </a:cxn>
                  <a:cxn ang="0">
                    <a:pos x="33" y="175"/>
                  </a:cxn>
                  <a:cxn ang="0">
                    <a:pos x="23" y="149"/>
                  </a:cxn>
                  <a:cxn ang="0">
                    <a:pos x="21" y="121"/>
                  </a:cxn>
                  <a:cxn ang="0">
                    <a:pos x="10" y="114"/>
                  </a:cxn>
                  <a:cxn ang="0">
                    <a:pos x="6" y="101"/>
                  </a:cxn>
                  <a:cxn ang="0">
                    <a:pos x="2" y="86"/>
                  </a:cxn>
                  <a:cxn ang="0">
                    <a:pos x="0" y="71"/>
                  </a:cxn>
                  <a:cxn ang="0">
                    <a:pos x="4" y="58"/>
                  </a:cxn>
                  <a:cxn ang="0">
                    <a:pos x="19" y="55"/>
                  </a:cxn>
                  <a:cxn ang="0">
                    <a:pos x="29" y="65"/>
                  </a:cxn>
                  <a:cxn ang="0">
                    <a:pos x="60" y="48"/>
                  </a:cxn>
                  <a:cxn ang="0">
                    <a:pos x="79" y="10"/>
                  </a:cxn>
                  <a:cxn ang="0">
                    <a:pos x="94" y="0"/>
                  </a:cxn>
                  <a:cxn ang="0">
                    <a:pos x="115" y="0"/>
                  </a:cxn>
                  <a:cxn ang="0">
                    <a:pos x="135" y="52"/>
                  </a:cxn>
                  <a:cxn ang="0">
                    <a:pos x="175" y="53"/>
                  </a:cxn>
                  <a:cxn ang="0">
                    <a:pos x="186" y="55"/>
                  </a:cxn>
                  <a:cxn ang="0">
                    <a:pos x="223" y="61"/>
                  </a:cxn>
                </a:cxnLst>
                <a:rect l="T0" t="T1" r="T2" b="T3"/>
                <a:pathLst>
                  <a:path w="229" h="223">
                    <a:moveTo>
                      <a:pt x="227" y="40"/>
                    </a:moveTo>
                    <a:lnTo>
                      <a:pt x="229" y="60"/>
                    </a:lnTo>
                    <a:lnTo>
                      <a:pt x="229" y="70"/>
                    </a:lnTo>
                    <a:lnTo>
                      <a:pt x="227" y="78"/>
                    </a:lnTo>
                    <a:lnTo>
                      <a:pt x="221" y="88"/>
                    </a:lnTo>
                    <a:lnTo>
                      <a:pt x="217" y="96"/>
                    </a:lnTo>
                    <a:lnTo>
                      <a:pt x="215" y="104"/>
                    </a:lnTo>
                    <a:lnTo>
                      <a:pt x="215" y="116"/>
                    </a:lnTo>
                    <a:lnTo>
                      <a:pt x="215" y="126"/>
                    </a:lnTo>
                    <a:lnTo>
                      <a:pt x="215" y="134"/>
                    </a:lnTo>
                    <a:lnTo>
                      <a:pt x="211" y="142"/>
                    </a:lnTo>
                    <a:lnTo>
                      <a:pt x="208" y="149"/>
                    </a:lnTo>
                    <a:lnTo>
                      <a:pt x="204" y="154"/>
                    </a:lnTo>
                    <a:lnTo>
                      <a:pt x="200" y="160"/>
                    </a:lnTo>
                    <a:lnTo>
                      <a:pt x="192" y="165"/>
                    </a:lnTo>
                    <a:lnTo>
                      <a:pt x="186" y="172"/>
                    </a:lnTo>
                    <a:lnTo>
                      <a:pt x="173" y="192"/>
                    </a:lnTo>
                    <a:lnTo>
                      <a:pt x="165" y="213"/>
                    </a:lnTo>
                    <a:lnTo>
                      <a:pt x="158" y="218"/>
                    </a:lnTo>
                    <a:lnTo>
                      <a:pt x="146" y="221"/>
                    </a:lnTo>
                    <a:lnTo>
                      <a:pt x="135" y="223"/>
                    </a:lnTo>
                    <a:lnTo>
                      <a:pt x="125" y="221"/>
                    </a:lnTo>
                    <a:lnTo>
                      <a:pt x="115" y="220"/>
                    </a:lnTo>
                    <a:lnTo>
                      <a:pt x="104" y="217"/>
                    </a:lnTo>
                    <a:lnTo>
                      <a:pt x="88" y="210"/>
                    </a:lnTo>
                    <a:lnTo>
                      <a:pt x="75" y="203"/>
                    </a:lnTo>
                    <a:lnTo>
                      <a:pt x="63" y="198"/>
                    </a:lnTo>
                    <a:lnTo>
                      <a:pt x="54" y="192"/>
                    </a:lnTo>
                    <a:lnTo>
                      <a:pt x="42" y="184"/>
                    </a:lnTo>
                    <a:lnTo>
                      <a:pt x="33" y="175"/>
                    </a:lnTo>
                    <a:lnTo>
                      <a:pt x="27" y="165"/>
                    </a:lnTo>
                    <a:lnTo>
                      <a:pt x="23" y="149"/>
                    </a:lnTo>
                    <a:lnTo>
                      <a:pt x="21" y="132"/>
                    </a:lnTo>
                    <a:lnTo>
                      <a:pt x="21" y="121"/>
                    </a:lnTo>
                    <a:lnTo>
                      <a:pt x="15" y="118"/>
                    </a:lnTo>
                    <a:lnTo>
                      <a:pt x="10" y="114"/>
                    </a:lnTo>
                    <a:lnTo>
                      <a:pt x="8" y="109"/>
                    </a:lnTo>
                    <a:lnTo>
                      <a:pt x="6" y="101"/>
                    </a:lnTo>
                    <a:lnTo>
                      <a:pt x="2" y="94"/>
                    </a:lnTo>
                    <a:lnTo>
                      <a:pt x="2" y="86"/>
                    </a:lnTo>
                    <a:lnTo>
                      <a:pt x="0" y="78"/>
                    </a:lnTo>
                    <a:lnTo>
                      <a:pt x="0" y="71"/>
                    </a:lnTo>
                    <a:lnTo>
                      <a:pt x="2" y="65"/>
                    </a:lnTo>
                    <a:lnTo>
                      <a:pt x="4" y="58"/>
                    </a:lnTo>
                    <a:lnTo>
                      <a:pt x="12" y="55"/>
                    </a:lnTo>
                    <a:lnTo>
                      <a:pt x="19" y="55"/>
                    </a:lnTo>
                    <a:lnTo>
                      <a:pt x="23" y="58"/>
                    </a:lnTo>
                    <a:lnTo>
                      <a:pt x="29" y="65"/>
                    </a:lnTo>
                    <a:lnTo>
                      <a:pt x="33" y="76"/>
                    </a:lnTo>
                    <a:lnTo>
                      <a:pt x="60" y="48"/>
                    </a:lnTo>
                    <a:lnTo>
                      <a:pt x="79" y="50"/>
                    </a:lnTo>
                    <a:lnTo>
                      <a:pt x="79" y="10"/>
                    </a:lnTo>
                    <a:lnTo>
                      <a:pt x="90" y="48"/>
                    </a:lnTo>
                    <a:lnTo>
                      <a:pt x="94" y="0"/>
                    </a:lnTo>
                    <a:lnTo>
                      <a:pt x="104" y="48"/>
                    </a:lnTo>
                    <a:lnTo>
                      <a:pt x="115" y="0"/>
                    </a:lnTo>
                    <a:lnTo>
                      <a:pt x="113" y="50"/>
                    </a:lnTo>
                    <a:lnTo>
                      <a:pt x="135" y="52"/>
                    </a:lnTo>
                    <a:lnTo>
                      <a:pt x="152" y="52"/>
                    </a:lnTo>
                    <a:lnTo>
                      <a:pt x="175" y="53"/>
                    </a:lnTo>
                    <a:lnTo>
                      <a:pt x="181" y="15"/>
                    </a:lnTo>
                    <a:lnTo>
                      <a:pt x="186" y="55"/>
                    </a:lnTo>
                    <a:lnTo>
                      <a:pt x="208" y="58"/>
                    </a:lnTo>
                    <a:lnTo>
                      <a:pt x="223" y="61"/>
                    </a:lnTo>
                    <a:lnTo>
                      <a:pt x="227" y="40"/>
                    </a:lnTo>
                  </a:path>
                </a:pathLst>
              </a:custGeom>
              <a:noFill/>
              <a:ln w="12700" cap="flat" cmpd="sng">
                <a:solidFill>
                  <a:srgbClr val="402000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50" name="Freeform 482"/>
            <p:cNvSpPr>
              <a:spLocks/>
            </p:cNvSpPr>
            <p:nvPr/>
          </p:nvSpPr>
          <p:spPr bwMode="auto">
            <a:xfrm>
              <a:off x="473" y="224"/>
              <a:ext cx="30" cy="13"/>
            </a:xfrm>
            <a:custGeom>
              <a:avLst/>
              <a:gdLst>
                <a:gd name="T0" fmla="*/ 0 w 30"/>
                <a:gd name="T1" fmla="*/ 0 h 13"/>
                <a:gd name="T2" fmla="*/ 30 w 30"/>
                <a:gd name="T3" fmla="*/ 13 h 13"/>
              </a:gdLst>
              <a:ahLst/>
              <a:cxnLst>
                <a:cxn ang="0">
                  <a:pos x="30" y="5"/>
                </a:cxn>
                <a:cxn ang="0">
                  <a:pos x="27" y="7"/>
                </a:cxn>
                <a:cxn ang="0">
                  <a:pos x="23" y="10"/>
                </a:cxn>
                <a:cxn ang="0">
                  <a:pos x="19" y="10"/>
                </a:cxn>
                <a:cxn ang="0">
                  <a:pos x="17" y="10"/>
                </a:cxn>
                <a:cxn ang="0">
                  <a:pos x="11" y="7"/>
                </a:cxn>
                <a:cxn ang="0">
                  <a:pos x="9" y="5"/>
                </a:cxn>
                <a:cxn ang="0">
                  <a:pos x="5" y="3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5"/>
                </a:cxn>
                <a:cxn ang="0">
                  <a:pos x="4" y="7"/>
                </a:cxn>
                <a:cxn ang="0">
                  <a:pos x="9" y="10"/>
                </a:cxn>
                <a:cxn ang="0">
                  <a:pos x="15" y="13"/>
                </a:cxn>
                <a:cxn ang="0">
                  <a:pos x="21" y="13"/>
                </a:cxn>
                <a:cxn ang="0">
                  <a:pos x="27" y="10"/>
                </a:cxn>
                <a:cxn ang="0">
                  <a:pos x="30" y="5"/>
                </a:cxn>
              </a:cxnLst>
              <a:rect l="T0" t="T1" r="T2" b="T3"/>
              <a:pathLst>
                <a:path w="30" h="13">
                  <a:moveTo>
                    <a:pt x="30" y="5"/>
                  </a:moveTo>
                  <a:lnTo>
                    <a:pt x="27" y="7"/>
                  </a:lnTo>
                  <a:lnTo>
                    <a:pt x="23" y="10"/>
                  </a:lnTo>
                  <a:lnTo>
                    <a:pt x="19" y="10"/>
                  </a:lnTo>
                  <a:lnTo>
                    <a:pt x="17" y="10"/>
                  </a:lnTo>
                  <a:lnTo>
                    <a:pt x="11" y="7"/>
                  </a:lnTo>
                  <a:lnTo>
                    <a:pt x="9" y="5"/>
                  </a:lnTo>
                  <a:lnTo>
                    <a:pt x="5" y="3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5"/>
                  </a:lnTo>
                  <a:lnTo>
                    <a:pt x="4" y="7"/>
                  </a:lnTo>
                  <a:lnTo>
                    <a:pt x="9" y="10"/>
                  </a:lnTo>
                  <a:lnTo>
                    <a:pt x="15" y="13"/>
                  </a:lnTo>
                  <a:lnTo>
                    <a:pt x="21" y="13"/>
                  </a:lnTo>
                  <a:lnTo>
                    <a:pt x="27" y="10"/>
                  </a:lnTo>
                  <a:lnTo>
                    <a:pt x="30" y="5"/>
                  </a:lnTo>
                  <a:close/>
                </a:path>
              </a:pathLst>
            </a:custGeom>
            <a:solidFill>
              <a:srgbClr val="40200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1" name="Freeform 483"/>
            <p:cNvSpPr>
              <a:spLocks/>
            </p:cNvSpPr>
            <p:nvPr/>
          </p:nvSpPr>
          <p:spPr bwMode="auto">
            <a:xfrm>
              <a:off x="427" y="150"/>
              <a:ext cx="55" cy="8"/>
            </a:xfrm>
            <a:custGeom>
              <a:avLst/>
              <a:gdLst>
                <a:gd name="T0" fmla="*/ 0 w 55"/>
                <a:gd name="T1" fmla="*/ 0 h 8"/>
                <a:gd name="T2" fmla="*/ 55 w 55"/>
                <a:gd name="T3" fmla="*/ 8 h 8"/>
              </a:gdLst>
              <a:ahLst/>
              <a:cxnLst>
                <a:cxn ang="0">
                  <a:pos x="55" y="5"/>
                </a:cxn>
                <a:cxn ang="0">
                  <a:pos x="53" y="6"/>
                </a:cxn>
                <a:cxn ang="0">
                  <a:pos x="48" y="8"/>
                </a:cxn>
                <a:cxn ang="0">
                  <a:pos x="40" y="5"/>
                </a:cxn>
                <a:cxn ang="0">
                  <a:pos x="34" y="3"/>
                </a:cxn>
                <a:cxn ang="0">
                  <a:pos x="26" y="1"/>
                </a:cxn>
                <a:cxn ang="0">
                  <a:pos x="15" y="1"/>
                </a:cxn>
                <a:cxn ang="0">
                  <a:pos x="0" y="1"/>
                </a:cxn>
                <a:cxn ang="0">
                  <a:pos x="21" y="0"/>
                </a:cxn>
                <a:cxn ang="0">
                  <a:pos x="32" y="0"/>
                </a:cxn>
                <a:cxn ang="0">
                  <a:pos x="40" y="0"/>
                </a:cxn>
                <a:cxn ang="0">
                  <a:pos x="48" y="1"/>
                </a:cxn>
                <a:cxn ang="0">
                  <a:pos x="53" y="1"/>
                </a:cxn>
                <a:cxn ang="0">
                  <a:pos x="55" y="5"/>
                </a:cxn>
              </a:cxnLst>
              <a:rect l="T0" t="T1" r="T2" b="T3"/>
              <a:pathLst>
                <a:path w="55" h="8">
                  <a:moveTo>
                    <a:pt x="55" y="5"/>
                  </a:moveTo>
                  <a:lnTo>
                    <a:pt x="53" y="6"/>
                  </a:lnTo>
                  <a:lnTo>
                    <a:pt x="48" y="8"/>
                  </a:lnTo>
                  <a:lnTo>
                    <a:pt x="40" y="5"/>
                  </a:lnTo>
                  <a:lnTo>
                    <a:pt x="34" y="3"/>
                  </a:lnTo>
                  <a:lnTo>
                    <a:pt x="26" y="1"/>
                  </a:lnTo>
                  <a:lnTo>
                    <a:pt x="15" y="1"/>
                  </a:lnTo>
                  <a:lnTo>
                    <a:pt x="0" y="1"/>
                  </a:lnTo>
                  <a:lnTo>
                    <a:pt x="21" y="0"/>
                  </a:lnTo>
                  <a:lnTo>
                    <a:pt x="32" y="0"/>
                  </a:lnTo>
                  <a:lnTo>
                    <a:pt x="40" y="0"/>
                  </a:lnTo>
                  <a:lnTo>
                    <a:pt x="48" y="1"/>
                  </a:lnTo>
                  <a:lnTo>
                    <a:pt x="53" y="1"/>
                  </a:lnTo>
                  <a:lnTo>
                    <a:pt x="55" y="5"/>
                  </a:lnTo>
                  <a:close/>
                </a:path>
              </a:pathLst>
            </a:custGeom>
            <a:solidFill>
              <a:srgbClr val="40200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2" name="Freeform 484"/>
            <p:cNvSpPr>
              <a:spLocks/>
            </p:cNvSpPr>
            <p:nvPr/>
          </p:nvSpPr>
          <p:spPr bwMode="auto">
            <a:xfrm>
              <a:off x="513" y="158"/>
              <a:ext cx="29" cy="7"/>
            </a:xfrm>
            <a:custGeom>
              <a:avLst/>
              <a:gdLst>
                <a:gd name="T0" fmla="*/ 0 w 29"/>
                <a:gd name="T1" fmla="*/ 0 h 7"/>
                <a:gd name="T2" fmla="*/ 29 w 29"/>
                <a:gd name="T3" fmla="*/ 7 h 7"/>
              </a:gdLst>
              <a:ahLst/>
              <a:cxnLst>
                <a:cxn ang="0">
                  <a:pos x="0" y="7"/>
                </a:cxn>
                <a:cxn ang="0">
                  <a:pos x="0" y="2"/>
                </a:cxn>
                <a:cxn ang="0">
                  <a:pos x="8" y="0"/>
                </a:cxn>
                <a:cxn ang="0">
                  <a:pos x="15" y="0"/>
                </a:cxn>
                <a:cxn ang="0">
                  <a:pos x="21" y="2"/>
                </a:cxn>
                <a:cxn ang="0">
                  <a:pos x="29" y="5"/>
                </a:cxn>
                <a:cxn ang="0">
                  <a:pos x="23" y="3"/>
                </a:cxn>
                <a:cxn ang="0">
                  <a:pos x="12" y="3"/>
                </a:cxn>
                <a:cxn ang="0">
                  <a:pos x="6" y="5"/>
                </a:cxn>
                <a:cxn ang="0">
                  <a:pos x="0" y="7"/>
                </a:cxn>
              </a:cxnLst>
              <a:rect l="T0" t="T1" r="T2" b="T3"/>
              <a:pathLst>
                <a:path w="29" h="7">
                  <a:moveTo>
                    <a:pt x="0" y="7"/>
                  </a:moveTo>
                  <a:lnTo>
                    <a:pt x="0" y="2"/>
                  </a:lnTo>
                  <a:lnTo>
                    <a:pt x="8" y="0"/>
                  </a:lnTo>
                  <a:lnTo>
                    <a:pt x="15" y="0"/>
                  </a:lnTo>
                  <a:lnTo>
                    <a:pt x="21" y="2"/>
                  </a:lnTo>
                  <a:lnTo>
                    <a:pt x="29" y="5"/>
                  </a:lnTo>
                  <a:lnTo>
                    <a:pt x="23" y="3"/>
                  </a:lnTo>
                  <a:lnTo>
                    <a:pt x="12" y="3"/>
                  </a:lnTo>
                  <a:lnTo>
                    <a:pt x="6" y="5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40200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3" name="Freeform 485"/>
            <p:cNvSpPr>
              <a:spLocks/>
            </p:cNvSpPr>
            <p:nvPr/>
          </p:nvSpPr>
          <p:spPr bwMode="auto">
            <a:xfrm>
              <a:off x="430" y="247"/>
              <a:ext cx="60" cy="18"/>
            </a:xfrm>
            <a:custGeom>
              <a:avLst/>
              <a:gdLst>
                <a:gd name="T0" fmla="*/ 0 w 60"/>
                <a:gd name="T1" fmla="*/ 0 h 18"/>
                <a:gd name="T2" fmla="*/ 60 w 60"/>
                <a:gd name="T3" fmla="*/ 18 h 18"/>
              </a:gdLst>
              <a:ahLst/>
              <a:cxnLst>
                <a:cxn ang="0">
                  <a:pos x="60" y="15"/>
                </a:cxn>
                <a:cxn ang="0">
                  <a:pos x="58" y="15"/>
                </a:cxn>
                <a:cxn ang="0">
                  <a:pos x="54" y="10"/>
                </a:cxn>
                <a:cxn ang="0">
                  <a:pos x="48" y="7"/>
                </a:cxn>
                <a:cxn ang="0">
                  <a:pos x="45" y="8"/>
                </a:cxn>
                <a:cxn ang="0">
                  <a:pos x="37" y="3"/>
                </a:cxn>
                <a:cxn ang="0">
                  <a:pos x="33" y="3"/>
                </a:cxn>
                <a:cxn ang="0">
                  <a:pos x="25" y="5"/>
                </a:cxn>
                <a:cxn ang="0">
                  <a:pos x="14" y="5"/>
                </a:cxn>
                <a:cxn ang="0">
                  <a:pos x="8" y="5"/>
                </a:cxn>
                <a:cxn ang="0">
                  <a:pos x="2" y="5"/>
                </a:cxn>
                <a:cxn ang="0">
                  <a:pos x="0" y="0"/>
                </a:cxn>
                <a:cxn ang="0">
                  <a:pos x="0" y="3"/>
                </a:cxn>
                <a:cxn ang="0">
                  <a:pos x="0" y="7"/>
                </a:cxn>
                <a:cxn ang="0">
                  <a:pos x="2" y="8"/>
                </a:cxn>
                <a:cxn ang="0">
                  <a:pos x="14" y="10"/>
                </a:cxn>
                <a:cxn ang="0">
                  <a:pos x="20" y="12"/>
                </a:cxn>
                <a:cxn ang="0">
                  <a:pos x="27" y="13"/>
                </a:cxn>
                <a:cxn ang="0">
                  <a:pos x="33" y="15"/>
                </a:cxn>
                <a:cxn ang="0">
                  <a:pos x="41" y="18"/>
                </a:cxn>
                <a:cxn ang="0">
                  <a:pos x="52" y="18"/>
                </a:cxn>
                <a:cxn ang="0">
                  <a:pos x="58" y="18"/>
                </a:cxn>
                <a:cxn ang="0">
                  <a:pos x="60" y="15"/>
                </a:cxn>
              </a:cxnLst>
              <a:rect l="T0" t="T1" r="T2" b="T3"/>
              <a:pathLst>
                <a:path w="60" h="18">
                  <a:moveTo>
                    <a:pt x="60" y="15"/>
                  </a:moveTo>
                  <a:lnTo>
                    <a:pt x="58" y="15"/>
                  </a:lnTo>
                  <a:lnTo>
                    <a:pt x="54" y="10"/>
                  </a:lnTo>
                  <a:lnTo>
                    <a:pt x="48" y="7"/>
                  </a:lnTo>
                  <a:lnTo>
                    <a:pt x="45" y="8"/>
                  </a:lnTo>
                  <a:lnTo>
                    <a:pt x="37" y="3"/>
                  </a:lnTo>
                  <a:lnTo>
                    <a:pt x="33" y="3"/>
                  </a:lnTo>
                  <a:lnTo>
                    <a:pt x="25" y="5"/>
                  </a:lnTo>
                  <a:lnTo>
                    <a:pt x="14" y="5"/>
                  </a:lnTo>
                  <a:lnTo>
                    <a:pt x="8" y="5"/>
                  </a:lnTo>
                  <a:lnTo>
                    <a:pt x="2" y="5"/>
                  </a:lnTo>
                  <a:lnTo>
                    <a:pt x="0" y="0"/>
                  </a:lnTo>
                  <a:lnTo>
                    <a:pt x="0" y="3"/>
                  </a:lnTo>
                  <a:lnTo>
                    <a:pt x="0" y="7"/>
                  </a:lnTo>
                  <a:lnTo>
                    <a:pt x="2" y="8"/>
                  </a:lnTo>
                  <a:lnTo>
                    <a:pt x="14" y="10"/>
                  </a:lnTo>
                  <a:lnTo>
                    <a:pt x="20" y="12"/>
                  </a:lnTo>
                  <a:lnTo>
                    <a:pt x="27" y="13"/>
                  </a:lnTo>
                  <a:lnTo>
                    <a:pt x="33" y="15"/>
                  </a:lnTo>
                  <a:lnTo>
                    <a:pt x="41" y="18"/>
                  </a:lnTo>
                  <a:lnTo>
                    <a:pt x="52" y="18"/>
                  </a:lnTo>
                  <a:lnTo>
                    <a:pt x="58" y="18"/>
                  </a:lnTo>
                  <a:lnTo>
                    <a:pt x="60" y="15"/>
                  </a:lnTo>
                  <a:close/>
                </a:path>
              </a:pathLst>
            </a:custGeom>
            <a:solidFill>
              <a:srgbClr val="CF0E3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4" name="Freeform 486"/>
            <p:cNvSpPr>
              <a:spLocks/>
            </p:cNvSpPr>
            <p:nvPr/>
          </p:nvSpPr>
          <p:spPr bwMode="auto">
            <a:xfrm>
              <a:off x="448" y="269"/>
              <a:ext cx="27" cy="8"/>
            </a:xfrm>
            <a:custGeom>
              <a:avLst/>
              <a:gdLst>
                <a:gd name="T0" fmla="*/ 0 w 27"/>
                <a:gd name="T1" fmla="*/ 0 h 8"/>
                <a:gd name="T2" fmla="*/ 27 w 27"/>
                <a:gd name="T3" fmla="*/ 8 h 8"/>
              </a:gdLst>
              <a:ahLst/>
              <a:cxnLst>
                <a:cxn ang="0">
                  <a:pos x="27" y="4"/>
                </a:cxn>
                <a:cxn ang="0">
                  <a:pos x="19" y="6"/>
                </a:cxn>
                <a:cxn ang="0">
                  <a:pos x="15" y="8"/>
                </a:cxn>
                <a:cxn ang="0">
                  <a:pos x="11" y="6"/>
                </a:cxn>
                <a:cxn ang="0">
                  <a:pos x="0" y="0"/>
                </a:cxn>
                <a:cxn ang="0">
                  <a:pos x="11" y="3"/>
                </a:cxn>
                <a:cxn ang="0">
                  <a:pos x="17" y="4"/>
                </a:cxn>
                <a:cxn ang="0">
                  <a:pos x="27" y="4"/>
                </a:cxn>
              </a:cxnLst>
              <a:rect l="T0" t="T1" r="T2" b="T3"/>
              <a:pathLst>
                <a:path w="27" h="8">
                  <a:moveTo>
                    <a:pt x="27" y="4"/>
                  </a:moveTo>
                  <a:lnTo>
                    <a:pt x="19" y="6"/>
                  </a:lnTo>
                  <a:lnTo>
                    <a:pt x="15" y="8"/>
                  </a:lnTo>
                  <a:lnTo>
                    <a:pt x="11" y="6"/>
                  </a:lnTo>
                  <a:lnTo>
                    <a:pt x="0" y="0"/>
                  </a:lnTo>
                  <a:lnTo>
                    <a:pt x="11" y="3"/>
                  </a:lnTo>
                  <a:lnTo>
                    <a:pt x="17" y="4"/>
                  </a:lnTo>
                  <a:lnTo>
                    <a:pt x="27" y="4"/>
                  </a:lnTo>
                  <a:close/>
                </a:path>
              </a:pathLst>
            </a:custGeom>
            <a:solidFill>
              <a:srgbClr val="40200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5" name="Group 228"/>
            <p:cNvGrpSpPr>
              <a:grpSpLocks/>
            </p:cNvGrpSpPr>
            <p:nvPr/>
          </p:nvGrpSpPr>
          <p:grpSpPr bwMode="auto">
            <a:xfrm>
              <a:off x="503" y="178"/>
              <a:ext cx="31" cy="16"/>
              <a:chOff x="0" y="0"/>
              <a:chExt cx="31" cy="16"/>
            </a:xfrm>
          </p:grpSpPr>
          <p:sp>
            <p:nvSpPr>
              <p:cNvPr id="274" name="Freeform 488"/>
              <p:cNvSpPr>
                <a:spLocks/>
              </p:cNvSpPr>
              <p:nvPr/>
            </p:nvSpPr>
            <p:spPr bwMode="auto">
              <a:xfrm>
                <a:off x="0" y="0"/>
                <a:ext cx="31" cy="16"/>
              </a:xfrm>
              <a:custGeom>
                <a:avLst/>
                <a:gdLst>
                  <a:gd name="T0" fmla="*/ 0 w 31"/>
                  <a:gd name="T1" fmla="*/ 0 h 16"/>
                  <a:gd name="T2" fmla="*/ 31 w 31"/>
                  <a:gd name="T3" fmla="*/ 16 h 16"/>
                </a:gdLst>
                <a:ahLst/>
                <a:cxnLst>
                  <a:cxn ang="0">
                    <a:pos x="31" y="6"/>
                  </a:cxn>
                  <a:cxn ang="0">
                    <a:pos x="25" y="13"/>
                  </a:cxn>
                  <a:cxn ang="0">
                    <a:pos x="16" y="16"/>
                  </a:cxn>
                  <a:cxn ang="0">
                    <a:pos x="6" y="13"/>
                  </a:cxn>
                  <a:cxn ang="0">
                    <a:pos x="0" y="3"/>
                  </a:cxn>
                  <a:cxn ang="0">
                    <a:pos x="12" y="0"/>
                  </a:cxn>
                  <a:cxn ang="0">
                    <a:pos x="22" y="0"/>
                  </a:cxn>
                  <a:cxn ang="0">
                    <a:pos x="31" y="6"/>
                  </a:cxn>
                </a:cxnLst>
                <a:rect l="T0" t="T1" r="T2" b="T3"/>
                <a:pathLst>
                  <a:path w="31" h="16">
                    <a:moveTo>
                      <a:pt x="31" y="6"/>
                    </a:moveTo>
                    <a:lnTo>
                      <a:pt x="25" y="13"/>
                    </a:lnTo>
                    <a:lnTo>
                      <a:pt x="16" y="16"/>
                    </a:lnTo>
                    <a:lnTo>
                      <a:pt x="6" y="13"/>
                    </a:lnTo>
                    <a:lnTo>
                      <a:pt x="0" y="3"/>
                    </a:lnTo>
                    <a:lnTo>
                      <a:pt x="12" y="0"/>
                    </a:lnTo>
                    <a:lnTo>
                      <a:pt x="22" y="0"/>
                    </a:lnTo>
                    <a:lnTo>
                      <a:pt x="31" y="6"/>
                    </a:lnTo>
                    <a:close/>
                  </a:path>
                </a:pathLst>
              </a:custGeom>
              <a:solidFill>
                <a:srgbClr val="4020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5" name="Freeform 489"/>
              <p:cNvSpPr>
                <a:spLocks/>
              </p:cNvSpPr>
              <p:nvPr/>
            </p:nvSpPr>
            <p:spPr bwMode="auto">
              <a:xfrm>
                <a:off x="8" y="6"/>
                <a:ext cx="1" cy="5"/>
              </a:xfrm>
              <a:custGeom>
                <a:avLst/>
                <a:gdLst>
                  <a:gd name="T0" fmla="*/ 0 w 1"/>
                  <a:gd name="T1" fmla="*/ 0 h 5"/>
                  <a:gd name="T2" fmla="*/ 1 w 1"/>
                  <a:gd name="T3" fmla="*/ 5 h 5"/>
                </a:gdLst>
                <a:ahLst/>
                <a:cxnLst>
                  <a:cxn ang="0">
                    <a:pos x="0" y="2"/>
                  </a:cxn>
                  <a:cxn ang="0">
                    <a:pos x="0" y="5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0" y="2"/>
                  </a:cxn>
                </a:cxnLst>
                <a:rect l="T0" t="T1" r="T2" b="T3"/>
                <a:pathLst>
                  <a:path w="1" h="5">
                    <a:moveTo>
                      <a:pt x="0" y="2"/>
                    </a:moveTo>
                    <a:lnTo>
                      <a:pt x="0" y="5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C08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6" name="Freeform 490"/>
              <p:cNvSpPr>
                <a:spLocks/>
              </p:cNvSpPr>
              <p:nvPr/>
            </p:nvSpPr>
            <p:spPr bwMode="auto">
              <a:xfrm>
                <a:off x="22" y="6"/>
                <a:ext cx="9" cy="7"/>
              </a:xfrm>
              <a:custGeom>
                <a:avLst/>
                <a:gdLst>
                  <a:gd name="T0" fmla="*/ 0 w 9"/>
                  <a:gd name="T1" fmla="*/ 0 h 7"/>
                  <a:gd name="T2" fmla="*/ 9 w 9"/>
                  <a:gd name="T3" fmla="*/ 7 h 7"/>
                </a:gdLst>
                <a:ahLst/>
                <a:cxnLst>
                  <a:cxn ang="0">
                    <a:pos x="5" y="0"/>
                  </a:cxn>
                  <a:cxn ang="0">
                    <a:pos x="1" y="0"/>
                  </a:cxn>
                  <a:cxn ang="0">
                    <a:pos x="1" y="4"/>
                  </a:cxn>
                  <a:cxn ang="0">
                    <a:pos x="0" y="7"/>
                  </a:cxn>
                  <a:cxn ang="0">
                    <a:pos x="3" y="5"/>
                  </a:cxn>
                  <a:cxn ang="0">
                    <a:pos x="9" y="2"/>
                  </a:cxn>
                  <a:cxn ang="0">
                    <a:pos x="5" y="0"/>
                  </a:cxn>
                </a:cxnLst>
                <a:rect l="T0" t="T1" r="T2" b="T3"/>
                <a:pathLst>
                  <a:path w="9" h="7">
                    <a:moveTo>
                      <a:pt x="5" y="0"/>
                    </a:moveTo>
                    <a:lnTo>
                      <a:pt x="1" y="0"/>
                    </a:lnTo>
                    <a:lnTo>
                      <a:pt x="1" y="4"/>
                    </a:lnTo>
                    <a:lnTo>
                      <a:pt x="0" y="7"/>
                    </a:lnTo>
                    <a:lnTo>
                      <a:pt x="3" y="5"/>
                    </a:lnTo>
                    <a:lnTo>
                      <a:pt x="9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C08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7" name="Oval 491"/>
              <p:cNvSpPr>
                <a:spLocks noChangeArrowheads="1"/>
              </p:cNvSpPr>
              <p:nvPr/>
            </p:nvSpPr>
            <p:spPr bwMode="auto">
              <a:xfrm>
                <a:off x="12" y="6"/>
                <a:ext cx="4" cy="4"/>
              </a:xfrm>
              <a:prstGeom prst="ellipse">
                <a:avLst/>
              </a:prstGeom>
              <a:solidFill>
                <a:srgbClr val="FFC08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 sz="14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56" name="Group 233"/>
            <p:cNvGrpSpPr>
              <a:grpSpLocks/>
            </p:cNvGrpSpPr>
            <p:nvPr/>
          </p:nvGrpSpPr>
          <p:grpSpPr bwMode="auto">
            <a:xfrm>
              <a:off x="429" y="168"/>
              <a:ext cx="48" cy="18"/>
              <a:chOff x="0" y="0"/>
              <a:chExt cx="48" cy="18"/>
            </a:xfrm>
          </p:grpSpPr>
          <p:sp>
            <p:nvSpPr>
              <p:cNvPr id="270" name="Freeform 493"/>
              <p:cNvSpPr>
                <a:spLocks/>
              </p:cNvSpPr>
              <p:nvPr/>
            </p:nvSpPr>
            <p:spPr bwMode="auto">
              <a:xfrm>
                <a:off x="0" y="0"/>
                <a:ext cx="48" cy="18"/>
              </a:xfrm>
              <a:custGeom>
                <a:avLst/>
                <a:gdLst>
                  <a:gd name="T0" fmla="*/ 0 w 48"/>
                  <a:gd name="T1" fmla="*/ 0 h 18"/>
                  <a:gd name="T2" fmla="*/ 48 w 48"/>
                  <a:gd name="T3" fmla="*/ 18 h 18"/>
                </a:gdLst>
                <a:ahLst/>
                <a:cxnLst>
                  <a:cxn ang="0">
                    <a:pos x="48" y="10"/>
                  </a:cxn>
                  <a:cxn ang="0">
                    <a:pos x="46" y="15"/>
                  </a:cxn>
                  <a:cxn ang="0">
                    <a:pos x="40" y="16"/>
                  </a:cxn>
                  <a:cxn ang="0">
                    <a:pos x="32" y="18"/>
                  </a:cxn>
                  <a:cxn ang="0">
                    <a:pos x="21" y="18"/>
                  </a:cxn>
                  <a:cxn ang="0">
                    <a:pos x="11" y="13"/>
                  </a:cxn>
                  <a:cxn ang="0">
                    <a:pos x="0" y="2"/>
                  </a:cxn>
                  <a:cxn ang="0">
                    <a:pos x="15" y="0"/>
                  </a:cxn>
                  <a:cxn ang="0">
                    <a:pos x="28" y="2"/>
                  </a:cxn>
                  <a:cxn ang="0">
                    <a:pos x="38" y="5"/>
                  </a:cxn>
                  <a:cxn ang="0">
                    <a:pos x="48" y="10"/>
                  </a:cxn>
                </a:cxnLst>
                <a:rect l="T0" t="T1" r="T2" b="T3"/>
                <a:pathLst>
                  <a:path w="48" h="18">
                    <a:moveTo>
                      <a:pt x="48" y="10"/>
                    </a:moveTo>
                    <a:lnTo>
                      <a:pt x="46" y="15"/>
                    </a:lnTo>
                    <a:lnTo>
                      <a:pt x="40" y="16"/>
                    </a:lnTo>
                    <a:lnTo>
                      <a:pt x="32" y="18"/>
                    </a:lnTo>
                    <a:lnTo>
                      <a:pt x="21" y="18"/>
                    </a:lnTo>
                    <a:lnTo>
                      <a:pt x="11" y="13"/>
                    </a:lnTo>
                    <a:lnTo>
                      <a:pt x="0" y="2"/>
                    </a:lnTo>
                    <a:lnTo>
                      <a:pt x="15" y="0"/>
                    </a:lnTo>
                    <a:lnTo>
                      <a:pt x="28" y="2"/>
                    </a:lnTo>
                    <a:lnTo>
                      <a:pt x="38" y="5"/>
                    </a:lnTo>
                    <a:lnTo>
                      <a:pt x="48" y="10"/>
                    </a:lnTo>
                    <a:close/>
                  </a:path>
                </a:pathLst>
              </a:custGeom>
              <a:solidFill>
                <a:srgbClr val="4020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1" name="Freeform 494"/>
              <p:cNvSpPr>
                <a:spLocks/>
              </p:cNvSpPr>
              <p:nvPr/>
            </p:nvSpPr>
            <p:spPr bwMode="auto">
              <a:xfrm>
                <a:off x="30" y="7"/>
                <a:ext cx="10" cy="9"/>
              </a:xfrm>
              <a:custGeom>
                <a:avLst/>
                <a:gdLst>
                  <a:gd name="T0" fmla="*/ 0 w 10"/>
                  <a:gd name="T1" fmla="*/ 0 h 9"/>
                  <a:gd name="T2" fmla="*/ 10 w 10"/>
                  <a:gd name="T3" fmla="*/ 9 h 9"/>
                </a:gdLst>
                <a:ahLst/>
                <a:cxnLst>
                  <a:cxn ang="0">
                    <a:pos x="10" y="4"/>
                  </a:cxn>
                  <a:cxn ang="0">
                    <a:pos x="10" y="8"/>
                  </a:cxn>
                  <a:cxn ang="0">
                    <a:pos x="4" y="8"/>
                  </a:cxn>
                  <a:cxn ang="0">
                    <a:pos x="0" y="9"/>
                  </a:cxn>
                  <a:cxn ang="0">
                    <a:pos x="2" y="6"/>
                  </a:cxn>
                  <a:cxn ang="0">
                    <a:pos x="4" y="3"/>
                  </a:cxn>
                  <a:cxn ang="0">
                    <a:pos x="2" y="0"/>
                  </a:cxn>
                  <a:cxn ang="0">
                    <a:pos x="10" y="4"/>
                  </a:cxn>
                </a:cxnLst>
                <a:rect l="T0" t="T1" r="T2" b="T3"/>
                <a:pathLst>
                  <a:path w="10" h="9">
                    <a:moveTo>
                      <a:pt x="10" y="4"/>
                    </a:moveTo>
                    <a:lnTo>
                      <a:pt x="10" y="8"/>
                    </a:lnTo>
                    <a:lnTo>
                      <a:pt x="4" y="8"/>
                    </a:lnTo>
                    <a:lnTo>
                      <a:pt x="0" y="9"/>
                    </a:lnTo>
                    <a:lnTo>
                      <a:pt x="2" y="6"/>
                    </a:lnTo>
                    <a:lnTo>
                      <a:pt x="4" y="3"/>
                    </a:lnTo>
                    <a:lnTo>
                      <a:pt x="2" y="0"/>
                    </a:lnTo>
                    <a:lnTo>
                      <a:pt x="10" y="4"/>
                    </a:lnTo>
                    <a:close/>
                  </a:path>
                </a:pathLst>
              </a:custGeom>
              <a:solidFill>
                <a:srgbClr val="FFC08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2" name="Freeform 495"/>
              <p:cNvSpPr>
                <a:spLocks/>
              </p:cNvSpPr>
              <p:nvPr/>
            </p:nvSpPr>
            <p:spPr bwMode="auto">
              <a:xfrm>
                <a:off x="7" y="5"/>
                <a:ext cx="4" cy="6"/>
              </a:xfrm>
              <a:custGeom>
                <a:avLst/>
                <a:gdLst>
                  <a:gd name="T0" fmla="*/ 0 w 4"/>
                  <a:gd name="T1" fmla="*/ 0 h 6"/>
                  <a:gd name="T2" fmla="*/ 4 w 4"/>
                  <a:gd name="T3" fmla="*/ 6 h 6"/>
                </a:gdLst>
                <a:ahLst/>
                <a:cxnLst>
                  <a:cxn ang="0">
                    <a:pos x="4" y="0"/>
                  </a:cxn>
                  <a:cxn ang="0">
                    <a:pos x="4" y="2"/>
                  </a:cxn>
                  <a:cxn ang="0">
                    <a:pos x="2" y="6"/>
                  </a:cxn>
                  <a:cxn ang="0">
                    <a:pos x="0" y="3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4" y="0"/>
                  </a:cxn>
                </a:cxnLst>
                <a:rect l="T0" t="T1" r="T2" b="T3"/>
                <a:pathLst>
                  <a:path w="4" h="6">
                    <a:moveTo>
                      <a:pt x="4" y="0"/>
                    </a:moveTo>
                    <a:lnTo>
                      <a:pt x="4" y="2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C08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3" name="Freeform 496"/>
              <p:cNvSpPr>
                <a:spLocks/>
              </p:cNvSpPr>
              <p:nvPr/>
            </p:nvSpPr>
            <p:spPr bwMode="auto">
              <a:xfrm>
                <a:off x="17" y="7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1 w 1"/>
                  <a:gd name="T3" fmla="*/ 1 h 1"/>
                </a:gdLst>
                <a:ahLst/>
                <a:cxnLst>
                  <a:cxn ang="0">
                    <a:pos x="0" y="0"/>
                  </a:cxn>
                  <a:cxn ang="0">
                    <a:pos x="0" y="0"/>
                  </a:cxn>
                </a:cxnLst>
                <a:rect l="T0" t="T1" r="T2" b="T3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8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7" name="Group 238"/>
            <p:cNvGrpSpPr>
              <a:grpSpLocks/>
            </p:cNvGrpSpPr>
            <p:nvPr/>
          </p:nvGrpSpPr>
          <p:grpSpPr bwMode="auto">
            <a:xfrm>
              <a:off x="331" y="153"/>
              <a:ext cx="13" cy="35"/>
              <a:chOff x="0" y="0"/>
              <a:chExt cx="13" cy="35"/>
            </a:xfrm>
          </p:grpSpPr>
          <p:sp>
            <p:nvSpPr>
              <p:cNvPr id="268" name="Freeform 498"/>
              <p:cNvSpPr>
                <a:spLocks/>
              </p:cNvSpPr>
              <p:nvPr/>
            </p:nvSpPr>
            <p:spPr bwMode="auto">
              <a:xfrm>
                <a:off x="0" y="0"/>
                <a:ext cx="13" cy="35"/>
              </a:xfrm>
              <a:custGeom>
                <a:avLst/>
                <a:gdLst>
                  <a:gd name="T0" fmla="*/ 0 w 13"/>
                  <a:gd name="T1" fmla="*/ 0 h 35"/>
                  <a:gd name="T2" fmla="*/ 13 w 13"/>
                  <a:gd name="T3" fmla="*/ 35 h 35"/>
                </a:gdLst>
                <a:ahLst/>
                <a:cxnLst>
                  <a:cxn ang="0">
                    <a:pos x="13" y="7"/>
                  </a:cxn>
                  <a:cxn ang="0">
                    <a:pos x="9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22"/>
                  </a:cxn>
                  <a:cxn ang="0">
                    <a:pos x="1" y="33"/>
                  </a:cxn>
                  <a:cxn ang="0">
                    <a:pos x="3" y="35"/>
                  </a:cxn>
                  <a:cxn ang="0">
                    <a:pos x="0" y="25"/>
                  </a:cxn>
                  <a:cxn ang="0">
                    <a:pos x="1" y="13"/>
                  </a:cxn>
                  <a:cxn ang="0">
                    <a:pos x="3" y="7"/>
                  </a:cxn>
                  <a:cxn ang="0">
                    <a:pos x="13" y="7"/>
                  </a:cxn>
                </a:cxnLst>
                <a:rect l="T0" t="T1" r="T2" b="T3"/>
                <a:pathLst>
                  <a:path w="13" h="35">
                    <a:moveTo>
                      <a:pt x="13" y="7"/>
                    </a:moveTo>
                    <a:lnTo>
                      <a:pt x="9" y="0"/>
                    </a:lnTo>
                    <a:lnTo>
                      <a:pt x="7" y="0"/>
                    </a:lnTo>
                    <a:lnTo>
                      <a:pt x="0" y="7"/>
                    </a:lnTo>
                    <a:lnTo>
                      <a:pt x="0" y="22"/>
                    </a:lnTo>
                    <a:lnTo>
                      <a:pt x="1" y="33"/>
                    </a:lnTo>
                    <a:lnTo>
                      <a:pt x="3" y="35"/>
                    </a:lnTo>
                    <a:lnTo>
                      <a:pt x="0" y="25"/>
                    </a:lnTo>
                    <a:lnTo>
                      <a:pt x="1" y="13"/>
                    </a:lnTo>
                    <a:lnTo>
                      <a:pt x="3" y="7"/>
                    </a:lnTo>
                    <a:lnTo>
                      <a:pt x="13" y="7"/>
                    </a:lnTo>
                    <a:close/>
                  </a:path>
                </a:pathLst>
              </a:custGeom>
              <a:solidFill>
                <a:srgbClr val="4020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9" name="Freeform 499"/>
              <p:cNvSpPr>
                <a:spLocks/>
              </p:cNvSpPr>
              <p:nvPr/>
            </p:nvSpPr>
            <p:spPr bwMode="auto">
              <a:xfrm>
                <a:off x="0" y="0"/>
                <a:ext cx="13" cy="35"/>
              </a:xfrm>
              <a:custGeom>
                <a:avLst/>
                <a:gdLst>
                  <a:gd name="T0" fmla="*/ 0 w 13"/>
                  <a:gd name="T1" fmla="*/ 0 h 35"/>
                  <a:gd name="T2" fmla="*/ 13 w 13"/>
                  <a:gd name="T3" fmla="*/ 35 h 35"/>
                </a:gdLst>
                <a:ahLst/>
                <a:cxnLst>
                  <a:cxn ang="0">
                    <a:pos x="13" y="7"/>
                  </a:cxn>
                  <a:cxn ang="0">
                    <a:pos x="9" y="0"/>
                  </a:cxn>
                  <a:cxn ang="0">
                    <a:pos x="7" y="0"/>
                  </a:cxn>
                  <a:cxn ang="0">
                    <a:pos x="0" y="7"/>
                  </a:cxn>
                  <a:cxn ang="0">
                    <a:pos x="0" y="22"/>
                  </a:cxn>
                  <a:cxn ang="0">
                    <a:pos x="1" y="33"/>
                  </a:cxn>
                  <a:cxn ang="0">
                    <a:pos x="3" y="35"/>
                  </a:cxn>
                  <a:cxn ang="0">
                    <a:pos x="0" y="25"/>
                  </a:cxn>
                  <a:cxn ang="0">
                    <a:pos x="1" y="13"/>
                  </a:cxn>
                  <a:cxn ang="0">
                    <a:pos x="3" y="7"/>
                  </a:cxn>
                  <a:cxn ang="0">
                    <a:pos x="13" y="7"/>
                  </a:cxn>
                </a:cxnLst>
                <a:rect l="T0" t="T1" r="T2" b="T3"/>
                <a:pathLst>
                  <a:path w="13" h="35">
                    <a:moveTo>
                      <a:pt x="13" y="7"/>
                    </a:moveTo>
                    <a:lnTo>
                      <a:pt x="9" y="0"/>
                    </a:lnTo>
                    <a:lnTo>
                      <a:pt x="7" y="0"/>
                    </a:lnTo>
                    <a:lnTo>
                      <a:pt x="0" y="7"/>
                    </a:lnTo>
                    <a:lnTo>
                      <a:pt x="0" y="22"/>
                    </a:lnTo>
                    <a:lnTo>
                      <a:pt x="1" y="33"/>
                    </a:lnTo>
                    <a:lnTo>
                      <a:pt x="3" y="35"/>
                    </a:lnTo>
                    <a:lnTo>
                      <a:pt x="0" y="25"/>
                    </a:lnTo>
                    <a:lnTo>
                      <a:pt x="1" y="13"/>
                    </a:lnTo>
                    <a:lnTo>
                      <a:pt x="3" y="7"/>
                    </a:lnTo>
                    <a:lnTo>
                      <a:pt x="13" y="7"/>
                    </a:lnTo>
                  </a:path>
                </a:pathLst>
              </a:custGeom>
              <a:noFill/>
              <a:ln w="12700" cap="flat" cmpd="sng">
                <a:solidFill>
                  <a:srgbClr val="CECECE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8" name="Group 241"/>
            <p:cNvGrpSpPr>
              <a:grpSpLocks/>
            </p:cNvGrpSpPr>
            <p:nvPr/>
          </p:nvGrpSpPr>
          <p:grpSpPr bwMode="auto">
            <a:xfrm>
              <a:off x="344" y="170"/>
              <a:ext cx="6" cy="16"/>
              <a:chOff x="0" y="0"/>
              <a:chExt cx="6" cy="16"/>
            </a:xfrm>
          </p:grpSpPr>
          <p:sp>
            <p:nvSpPr>
              <p:cNvPr id="266" name="Freeform 501"/>
              <p:cNvSpPr>
                <a:spLocks/>
              </p:cNvSpPr>
              <p:nvPr/>
            </p:nvSpPr>
            <p:spPr bwMode="auto">
              <a:xfrm>
                <a:off x="0" y="0"/>
                <a:ext cx="6" cy="16"/>
              </a:xfrm>
              <a:custGeom>
                <a:avLst/>
                <a:gdLst>
                  <a:gd name="T0" fmla="*/ 0 w 6"/>
                  <a:gd name="T1" fmla="*/ 0 h 16"/>
                  <a:gd name="T2" fmla="*/ 6 w 6"/>
                  <a:gd name="T3" fmla="*/ 16 h 16"/>
                </a:gdLst>
                <a:ahLst/>
                <a:cxnLst>
                  <a:cxn ang="0">
                    <a:pos x="6" y="5"/>
                  </a:cxn>
                  <a:cxn ang="0">
                    <a:pos x="2" y="5"/>
                  </a:cxn>
                  <a:cxn ang="0">
                    <a:pos x="0" y="9"/>
                  </a:cxn>
                  <a:cxn ang="0">
                    <a:pos x="2" y="16"/>
                  </a:cxn>
                  <a:cxn ang="0">
                    <a:pos x="0" y="11"/>
                  </a:cxn>
                  <a:cxn ang="0">
                    <a:pos x="0" y="6"/>
                  </a:cxn>
                  <a:cxn ang="0">
                    <a:pos x="2" y="0"/>
                  </a:cxn>
                  <a:cxn ang="0">
                    <a:pos x="6" y="5"/>
                  </a:cxn>
                </a:cxnLst>
                <a:rect l="T0" t="T1" r="T2" b="T3"/>
                <a:pathLst>
                  <a:path w="6" h="16">
                    <a:moveTo>
                      <a:pt x="6" y="5"/>
                    </a:moveTo>
                    <a:lnTo>
                      <a:pt x="2" y="5"/>
                    </a:lnTo>
                    <a:lnTo>
                      <a:pt x="0" y="9"/>
                    </a:lnTo>
                    <a:lnTo>
                      <a:pt x="2" y="16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6" y="5"/>
                    </a:lnTo>
                    <a:close/>
                  </a:path>
                </a:pathLst>
              </a:custGeom>
              <a:solidFill>
                <a:srgbClr val="4020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7" name="Freeform 502"/>
              <p:cNvSpPr>
                <a:spLocks/>
              </p:cNvSpPr>
              <p:nvPr/>
            </p:nvSpPr>
            <p:spPr bwMode="auto">
              <a:xfrm>
                <a:off x="0" y="0"/>
                <a:ext cx="6" cy="16"/>
              </a:xfrm>
              <a:custGeom>
                <a:avLst/>
                <a:gdLst>
                  <a:gd name="T0" fmla="*/ 0 w 6"/>
                  <a:gd name="T1" fmla="*/ 0 h 16"/>
                  <a:gd name="T2" fmla="*/ 6 w 6"/>
                  <a:gd name="T3" fmla="*/ 16 h 16"/>
                </a:gdLst>
                <a:ahLst/>
                <a:cxnLst>
                  <a:cxn ang="0">
                    <a:pos x="6" y="5"/>
                  </a:cxn>
                  <a:cxn ang="0">
                    <a:pos x="2" y="5"/>
                  </a:cxn>
                  <a:cxn ang="0">
                    <a:pos x="0" y="9"/>
                  </a:cxn>
                  <a:cxn ang="0">
                    <a:pos x="2" y="16"/>
                  </a:cxn>
                  <a:cxn ang="0">
                    <a:pos x="0" y="11"/>
                  </a:cxn>
                  <a:cxn ang="0">
                    <a:pos x="0" y="6"/>
                  </a:cxn>
                  <a:cxn ang="0">
                    <a:pos x="2" y="0"/>
                  </a:cxn>
                  <a:cxn ang="0">
                    <a:pos x="6" y="5"/>
                  </a:cxn>
                </a:cxnLst>
                <a:rect l="T0" t="T1" r="T2" b="T3"/>
                <a:pathLst>
                  <a:path w="6" h="16">
                    <a:moveTo>
                      <a:pt x="6" y="5"/>
                    </a:moveTo>
                    <a:lnTo>
                      <a:pt x="2" y="5"/>
                    </a:lnTo>
                    <a:lnTo>
                      <a:pt x="0" y="9"/>
                    </a:lnTo>
                    <a:lnTo>
                      <a:pt x="2" y="16"/>
                    </a:lnTo>
                    <a:lnTo>
                      <a:pt x="0" y="11"/>
                    </a:lnTo>
                    <a:lnTo>
                      <a:pt x="0" y="6"/>
                    </a:lnTo>
                    <a:lnTo>
                      <a:pt x="2" y="0"/>
                    </a:lnTo>
                    <a:lnTo>
                      <a:pt x="6" y="5"/>
                    </a:lnTo>
                  </a:path>
                </a:pathLst>
              </a:custGeom>
              <a:noFill/>
              <a:ln w="12700" cap="flat" cmpd="sng">
                <a:solidFill>
                  <a:srgbClr val="CECECE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59" name="Oval 503"/>
            <p:cNvSpPr>
              <a:spLocks noChangeArrowheads="1"/>
            </p:cNvSpPr>
            <p:nvPr/>
          </p:nvSpPr>
          <p:spPr bwMode="auto">
            <a:xfrm>
              <a:off x="313" y="139"/>
              <a:ext cx="56" cy="73"/>
            </a:xfrm>
            <a:prstGeom prst="ellipse">
              <a:avLst/>
            </a:prstGeom>
            <a:solidFill>
              <a:srgbClr val="CECECE"/>
            </a:solidFill>
            <a:ln w="12700" cap="flat" cmpd="sng">
              <a:solidFill>
                <a:srgbClr val="CECECE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0" name="Oval 504"/>
            <p:cNvSpPr>
              <a:spLocks noChangeArrowheads="1"/>
            </p:cNvSpPr>
            <p:nvPr/>
          </p:nvSpPr>
          <p:spPr bwMode="auto">
            <a:xfrm>
              <a:off x="312" y="147"/>
              <a:ext cx="41" cy="57"/>
            </a:xfrm>
            <a:prstGeom prst="ellipse">
              <a:avLst/>
            </a:prstGeom>
            <a:solidFill>
              <a:srgbClr val="DC0081"/>
            </a:solidFill>
            <a:ln w="12700" cap="flat" cmpd="sng">
              <a:solidFill>
                <a:srgbClr val="CECECE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1" name="Line 505"/>
            <p:cNvSpPr>
              <a:spLocks noChangeShapeType="1"/>
            </p:cNvSpPr>
            <p:nvPr/>
          </p:nvSpPr>
          <p:spPr bwMode="auto">
            <a:xfrm>
              <a:off x="319" y="165"/>
              <a:ext cx="13" cy="1"/>
            </a:xfrm>
            <a:prstGeom prst="line">
              <a:avLst/>
            </a:prstGeom>
            <a:noFill/>
            <a:ln w="12700" cap="flat" cmpd="sng">
              <a:solidFill>
                <a:srgbClr val="CECECE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2" name="Line 506"/>
            <p:cNvSpPr>
              <a:spLocks noChangeShapeType="1"/>
            </p:cNvSpPr>
            <p:nvPr/>
          </p:nvSpPr>
          <p:spPr bwMode="auto">
            <a:xfrm>
              <a:off x="319" y="171"/>
              <a:ext cx="13" cy="2"/>
            </a:xfrm>
            <a:prstGeom prst="line">
              <a:avLst/>
            </a:prstGeom>
            <a:noFill/>
            <a:ln w="12700" cap="flat" cmpd="sng">
              <a:solidFill>
                <a:srgbClr val="CECECE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3" name="Line 507"/>
            <p:cNvSpPr>
              <a:spLocks noChangeShapeType="1"/>
            </p:cNvSpPr>
            <p:nvPr/>
          </p:nvSpPr>
          <p:spPr bwMode="auto">
            <a:xfrm>
              <a:off x="319" y="178"/>
              <a:ext cx="13" cy="1"/>
            </a:xfrm>
            <a:prstGeom prst="line">
              <a:avLst/>
            </a:prstGeom>
            <a:noFill/>
            <a:ln w="12700" cap="flat" cmpd="sng">
              <a:solidFill>
                <a:srgbClr val="CECECE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4" name="Line 508"/>
            <p:cNvSpPr>
              <a:spLocks noChangeShapeType="1"/>
            </p:cNvSpPr>
            <p:nvPr/>
          </p:nvSpPr>
          <p:spPr bwMode="auto">
            <a:xfrm>
              <a:off x="319" y="186"/>
              <a:ext cx="13" cy="1"/>
            </a:xfrm>
            <a:prstGeom prst="line">
              <a:avLst/>
            </a:prstGeom>
            <a:noFill/>
            <a:ln w="12700" cap="flat" cmpd="sng">
              <a:solidFill>
                <a:srgbClr val="CECECE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5" name="Freeform 509"/>
            <p:cNvSpPr>
              <a:spLocks/>
            </p:cNvSpPr>
            <p:nvPr/>
          </p:nvSpPr>
          <p:spPr bwMode="auto">
            <a:xfrm>
              <a:off x="536" y="280"/>
              <a:ext cx="23" cy="30"/>
            </a:xfrm>
            <a:custGeom>
              <a:avLst/>
              <a:gdLst>
                <a:gd name="T0" fmla="*/ 0 w 23"/>
                <a:gd name="T1" fmla="*/ 0 h 30"/>
                <a:gd name="T2" fmla="*/ 23 w 23"/>
                <a:gd name="T3" fmla="*/ 30 h 30"/>
              </a:gdLst>
              <a:ahLst/>
              <a:cxnLst>
                <a:cxn ang="0">
                  <a:pos x="17" y="2"/>
                </a:cxn>
                <a:cxn ang="0">
                  <a:pos x="14" y="0"/>
                </a:cxn>
                <a:cxn ang="0">
                  <a:pos x="8" y="2"/>
                </a:cxn>
                <a:cxn ang="0">
                  <a:pos x="4" y="7"/>
                </a:cxn>
                <a:cxn ang="0">
                  <a:pos x="0" y="12"/>
                </a:cxn>
                <a:cxn ang="0">
                  <a:pos x="0" y="23"/>
                </a:cxn>
                <a:cxn ang="0">
                  <a:pos x="2" y="28"/>
                </a:cxn>
                <a:cxn ang="0">
                  <a:pos x="6" y="30"/>
                </a:cxn>
                <a:cxn ang="0">
                  <a:pos x="10" y="30"/>
                </a:cxn>
                <a:cxn ang="0">
                  <a:pos x="14" y="28"/>
                </a:cxn>
                <a:cxn ang="0">
                  <a:pos x="17" y="23"/>
                </a:cxn>
                <a:cxn ang="0">
                  <a:pos x="21" y="18"/>
                </a:cxn>
                <a:cxn ang="0">
                  <a:pos x="23" y="13"/>
                </a:cxn>
                <a:cxn ang="0">
                  <a:pos x="23" y="8"/>
                </a:cxn>
                <a:cxn ang="0">
                  <a:pos x="21" y="3"/>
                </a:cxn>
                <a:cxn ang="0">
                  <a:pos x="17" y="2"/>
                </a:cxn>
              </a:cxnLst>
              <a:rect l="T0" t="T1" r="T2" b="T3"/>
              <a:pathLst>
                <a:path w="23" h="30">
                  <a:moveTo>
                    <a:pt x="17" y="2"/>
                  </a:moveTo>
                  <a:lnTo>
                    <a:pt x="14" y="0"/>
                  </a:lnTo>
                  <a:lnTo>
                    <a:pt x="8" y="2"/>
                  </a:lnTo>
                  <a:lnTo>
                    <a:pt x="4" y="7"/>
                  </a:lnTo>
                  <a:lnTo>
                    <a:pt x="0" y="12"/>
                  </a:lnTo>
                  <a:lnTo>
                    <a:pt x="0" y="23"/>
                  </a:lnTo>
                  <a:lnTo>
                    <a:pt x="2" y="28"/>
                  </a:lnTo>
                  <a:lnTo>
                    <a:pt x="6" y="30"/>
                  </a:lnTo>
                  <a:lnTo>
                    <a:pt x="10" y="30"/>
                  </a:lnTo>
                  <a:lnTo>
                    <a:pt x="14" y="28"/>
                  </a:lnTo>
                  <a:lnTo>
                    <a:pt x="17" y="23"/>
                  </a:lnTo>
                  <a:lnTo>
                    <a:pt x="21" y="18"/>
                  </a:lnTo>
                  <a:lnTo>
                    <a:pt x="23" y="13"/>
                  </a:lnTo>
                  <a:lnTo>
                    <a:pt x="23" y="8"/>
                  </a:lnTo>
                  <a:lnTo>
                    <a:pt x="21" y="3"/>
                  </a:lnTo>
                  <a:lnTo>
                    <a:pt x="17" y="2"/>
                  </a:lnTo>
                  <a:close/>
                </a:path>
              </a:pathLst>
            </a:custGeom>
            <a:solidFill>
              <a:srgbClr val="919191"/>
            </a:solidFill>
            <a:ln w="12700" cap="flat" cmpd="sng">
              <a:solidFill>
                <a:srgbClr val="CECECE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444" name="Picture 235" descr="supplier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6648607" y="2258869"/>
            <a:ext cx="684758" cy="362519"/>
          </a:xfrm>
          <a:prstGeom prst="rect">
            <a:avLst/>
          </a:prstGeom>
          <a:noFill/>
          <a:effectLst>
            <a:outerShdw dist="12700" dir="5400000" algn="ctr" rotWithShape="0">
              <a:schemeClr val="bg2"/>
            </a:outerShdw>
          </a:effectLst>
        </p:spPr>
      </p:pic>
      <p:sp>
        <p:nvSpPr>
          <p:cNvPr id="445" name="Text Box 60"/>
          <p:cNvSpPr txBox="1">
            <a:spLocks noChangeArrowheads="1"/>
          </p:cNvSpPr>
          <p:nvPr/>
        </p:nvSpPr>
        <p:spPr bwMode="auto">
          <a:xfrm>
            <a:off x="6683801" y="2513392"/>
            <a:ext cx="960967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000" b="1" dirty="0"/>
              <a:t>物流中心</a:t>
            </a:r>
            <a:endParaRPr kumimoji="1" lang="zh-CN" altLang="en-US" sz="1000" b="1" dirty="0">
              <a:effectLst/>
            </a:endParaRPr>
          </a:p>
        </p:txBody>
      </p:sp>
      <p:cxnSp>
        <p:nvCxnSpPr>
          <p:cNvPr id="446" name="直接箭头连接符 445"/>
          <p:cNvCxnSpPr>
            <a:endCxn id="41" idx="1"/>
          </p:cNvCxnSpPr>
          <p:nvPr/>
        </p:nvCxnSpPr>
        <p:spPr>
          <a:xfrm>
            <a:off x="3096883" y="1371600"/>
            <a:ext cx="614928" cy="397765"/>
          </a:xfrm>
          <a:prstGeom prst="straightConnector1">
            <a:avLst/>
          </a:prstGeom>
          <a:ln w="66675">
            <a:solidFill>
              <a:srgbClr val="35C074"/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直接箭头连接符 448"/>
          <p:cNvCxnSpPr>
            <a:endCxn id="31" idx="1"/>
          </p:cNvCxnSpPr>
          <p:nvPr/>
        </p:nvCxnSpPr>
        <p:spPr>
          <a:xfrm>
            <a:off x="2145102" y="2067464"/>
            <a:ext cx="1276726" cy="3118"/>
          </a:xfrm>
          <a:prstGeom prst="straightConnector1">
            <a:avLst/>
          </a:prstGeom>
          <a:ln w="66675">
            <a:solidFill>
              <a:srgbClr val="35C074"/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直接箭头连接符 450"/>
          <p:cNvCxnSpPr/>
          <p:nvPr/>
        </p:nvCxnSpPr>
        <p:spPr>
          <a:xfrm flipH="1">
            <a:off x="5598543" y="3272287"/>
            <a:ext cx="468703" cy="549215"/>
          </a:xfrm>
          <a:prstGeom prst="straightConnector1">
            <a:avLst/>
          </a:prstGeom>
          <a:ln w="66675">
            <a:solidFill>
              <a:srgbClr val="35C074"/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直接箭头连接符 452"/>
          <p:cNvCxnSpPr/>
          <p:nvPr/>
        </p:nvCxnSpPr>
        <p:spPr>
          <a:xfrm>
            <a:off x="7151298" y="3433313"/>
            <a:ext cx="646981" cy="414068"/>
          </a:xfrm>
          <a:prstGeom prst="straightConnector1">
            <a:avLst/>
          </a:prstGeom>
          <a:ln w="66675">
            <a:solidFill>
              <a:srgbClr val="35C074"/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直接箭头连接符 457"/>
          <p:cNvCxnSpPr/>
          <p:nvPr/>
        </p:nvCxnSpPr>
        <p:spPr>
          <a:xfrm>
            <a:off x="9123872" y="2291751"/>
            <a:ext cx="900022" cy="468702"/>
          </a:xfrm>
          <a:prstGeom prst="straightConnector1">
            <a:avLst/>
          </a:prstGeom>
          <a:ln w="66675">
            <a:solidFill>
              <a:srgbClr val="35C074"/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直接箭头连接符 459"/>
          <p:cNvCxnSpPr/>
          <p:nvPr/>
        </p:nvCxnSpPr>
        <p:spPr>
          <a:xfrm flipV="1">
            <a:off x="9351035" y="1509623"/>
            <a:ext cx="465826" cy="543464"/>
          </a:xfrm>
          <a:prstGeom prst="straightConnector1">
            <a:avLst/>
          </a:prstGeom>
          <a:ln w="66675">
            <a:solidFill>
              <a:srgbClr val="35C074"/>
            </a:solidFill>
            <a:headEnd type="none" w="lg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072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49643" y="1243419"/>
            <a:ext cx="10249331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在业务层面，连接生产厂、供应商、业主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建筑公司、第三方物流平台，根据项目计划，采购合适的原辅材料、选择合适的生产厂生产、安排送货及签收，完成相应的费用结算及付款等，制定的对应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BPM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审批流程，实现横向业务协作。</a:t>
            </a:r>
          </a:p>
        </p:txBody>
      </p:sp>
      <p:sp>
        <p:nvSpPr>
          <p:cNvPr id="8" name="矩形 7"/>
          <p:cNvSpPr/>
          <p:nvPr/>
        </p:nvSpPr>
        <p:spPr>
          <a:xfrm>
            <a:off x="949643" y="2052342"/>
            <a:ext cx="1120912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采购管理</a:t>
            </a:r>
            <a:r>
              <a:rPr lang="zh-CN" altLang="en-US" sz="12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根据工厂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的物料计划需求，根据库存情况，生成采购单，交付给对应的供应商，供应商确认订单并生成送货批次。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销售管理</a:t>
            </a:r>
            <a:r>
              <a:rPr lang="zh-CN" altLang="en-US" sz="12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根据项目合同，以及项目设计的提供的生产构件、物流、安装信息，生成销售单，以及发货批次。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库存管理     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统计各个仓库的各种库存对应的库存存本。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费用管理</a:t>
            </a:r>
            <a:r>
              <a:rPr lang="zh-CN" altLang="en-US" sz="12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对供应商结算应付的各种没用，对客户生成应收的各种应收费用，对工厂结算应付生产费用，支付相关费用，并开具相应发票。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项目管理</a:t>
            </a:r>
            <a:r>
              <a:rPr lang="zh-CN" altLang="en-US" sz="12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建立项目，根据项目要求安排送货时间、生产时间、采购时间，动态反应项目的进度。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供应商管理</a:t>
            </a:r>
            <a:r>
              <a:rPr lang="zh-CN" altLang="en-US" sz="12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建立供应商资料库，对供应商根据标准进行评估，建立标准档案和分级管理。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BMP</a:t>
            </a:r>
            <a:r>
              <a:rPr lang="zh-CN" altLang="en-US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sz="12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连接各种业务系统，处理公司的内部以及外部的审批审核流程。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支付管理</a:t>
            </a:r>
            <a:r>
              <a:rPr lang="zh-CN" altLang="en-US" sz="12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根据应收应付对应账单，进行线上或者线下支付，生成支付记录及流水。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设计信息管理  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一站式集成生产研发设计相关的各种数据和资料，对数据资料进行统一分级管理，保证设计数据的有效性和唯一性。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11728" y="92279"/>
            <a:ext cx="7144666" cy="592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kern="1500" dirty="0"/>
              <a:t>业务体系：建立生产运营体系 理顺项目及采销流程</a:t>
            </a:r>
          </a:p>
        </p:txBody>
      </p:sp>
      <p:sp>
        <p:nvSpPr>
          <p:cNvPr id="6" name="矩形 5"/>
          <p:cNvSpPr/>
          <p:nvPr/>
        </p:nvSpPr>
        <p:spPr>
          <a:xfrm>
            <a:off x="327171" y="302004"/>
            <a:ext cx="201335" cy="32717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14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511728" y="92279"/>
            <a:ext cx="5330271" cy="592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kern="1500" dirty="0"/>
              <a:t>优势：业务和生产集成化、一体化</a:t>
            </a:r>
          </a:p>
        </p:txBody>
      </p:sp>
      <p:sp>
        <p:nvSpPr>
          <p:cNvPr id="7" name="矩形 6"/>
          <p:cNvSpPr/>
          <p:nvPr/>
        </p:nvSpPr>
        <p:spPr>
          <a:xfrm>
            <a:off x="327171" y="302004"/>
            <a:ext cx="201335" cy="32717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 descr="未标题-1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4121" y="1037661"/>
            <a:ext cx="8941402" cy="51906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82864" y="1190443"/>
            <a:ext cx="933461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主数据</a:t>
            </a:r>
          </a:p>
        </p:txBody>
      </p:sp>
      <p:sp>
        <p:nvSpPr>
          <p:cNvPr id="11" name="TextBox 10"/>
          <p:cNvSpPr txBox="1"/>
          <p:nvPr/>
        </p:nvSpPr>
        <p:spPr>
          <a:xfrm rot="1473764">
            <a:off x="7742339" y="1684461"/>
            <a:ext cx="1424757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供应链管理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75957" y="3102632"/>
            <a:ext cx="687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资产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管理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13" name="TextBox 12"/>
          <p:cNvSpPr txBox="1"/>
          <p:nvPr/>
        </p:nvSpPr>
        <p:spPr>
          <a:xfrm rot="20483611">
            <a:off x="7858188" y="5122040"/>
            <a:ext cx="1179109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生产管理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89329" y="5457646"/>
            <a:ext cx="1738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实时数据库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控制系统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数控</a:t>
            </a:r>
          </a:p>
        </p:txBody>
      </p:sp>
      <p:sp>
        <p:nvSpPr>
          <p:cNvPr id="15" name="TextBox 14"/>
          <p:cNvSpPr txBox="1"/>
          <p:nvPr/>
        </p:nvSpPr>
        <p:spPr>
          <a:xfrm rot="19926521">
            <a:off x="2847321" y="1653031"/>
            <a:ext cx="1179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集团财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务系统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59143" y="3082502"/>
            <a:ext cx="687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人力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资源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17" name="TextBox 16"/>
          <p:cNvSpPr txBox="1"/>
          <p:nvPr/>
        </p:nvSpPr>
        <p:spPr>
          <a:xfrm rot="1432120">
            <a:off x="2827996" y="5016776"/>
            <a:ext cx="1433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CAD/CAM</a:t>
            </a:r>
          </a:p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CAPP PLM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3648966" y="2682815"/>
            <a:ext cx="4589261" cy="1949569"/>
          </a:xfrm>
          <a:prstGeom prst="ellipse">
            <a:avLst/>
          </a:prstGeom>
          <a:solidFill>
            <a:srgbClr val="35C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79367" y="2674191"/>
            <a:ext cx="1107996" cy="308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制造执行系统</a:t>
            </a:r>
          </a:p>
        </p:txBody>
      </p:sp>
      <p:sp>
        <p:nvSpPr>
          <p:cNvPr id="25" name="矩形 24"/>
          <p:cNvSpPr/>
          <p:nvPr/>
        </p:nvSpPr>
        <p:spPr>
          <a:xfrm>
            <a:off x="4741653" y="3005374"/>
            <a:ext cx="1052424" cy="212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866177" y="2958868"/>
            <a:ext cx="867513" cy="29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</a:rPr>
              <a:t>统计分析</a:t>
            </a:r>
          </a:p>
        </p:txBody>
      </p:sp>
      <p:sp>
        <p:nvSpPr>
          <p:cNvPr id="49" name="矩形 48"/>
          <p:cNvSpPr/>
          <p:nvPr/>
        </p:nvSpPr>
        <p:spPr>
          <a:xfrm>
            <a:off x="5920596" y="3002498"/>
            <a:ext cx="1052424" cy="212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045120" y="2955992"/>
            <a:ext cx="867513" cy="29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</a:rPr>
              <a:t>绩效管理</a:t>
            </a:r>
          </a:p>
        </p:txBody>
      </p:sp>
      <p:sp>
        <p:nvSpPr>
          <p:cNvPr id="51" name="矩形 50"/>
          <p:cNvSpPr/>
          <p:nvPr/>
        </p:nvSpPr>
        <p:spPr>
          <a:xfrm>
            <a:off x="4747404" y="3235413"/>
            <a:ext cx="1052424" cy="212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4871928" y="3188907"/>
            <a:ext cx="867513" cy="29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</a:rPr>
              <a:t>文件管理</a:t>
            </a:r>
          </a:p>
        </p:txBody>
      </p:sp>
      <p:sp>
        <p:nvSpPr>
          <p:cNvPr id="53" name="矩形 52"/>
          <p:cNvSpPr/>
          <p:nvPr/>
        </p:nvSpPr>
        <p:spPr>
          <a:xfrm>
            <a:off x="5917721" y="3232537"/>
            <a:ext cx="1052424" cy="212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6050871" y="3177405"/>
            <a:ext cx="867513" cy="29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</a:rPr>
              <a:t>安环管理</a:t>
            </a:r>
          </a:p>
        </p:txBody>
      </p:sp>
      <p:sp>
        <p:nvSpPr>
          <p:cNvPr id="55" name="矩形 54"/>
          <p:cNvSpPr/>
          <p:nvPr/>
        </p:nvSpPr>
        <p:spPr>
          <a:xfrm>
            <a:off x="4747404" y="3468326"/>
            <a:ext cx="1052424" cy="212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4871928" y="3430446"/>
            <a:ext cx="867513" cy="29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</a:rPr>
              <a:t>运行支持</a:t>
            </a:r>
          </a:p>
        </p:txBody>
      </p:sp>
      <p:sp>
        <p:nvSpPr>
          <p:cNvPr id="57" name="矩形 56"/>
          <p:cNvSpPr/>
          <p:nvPr/>
        </p:nvSpPr>
        <p:spPr>
          <a:xfrm>
            <a:off x="5917721" y="3465450"/>
            <a:ext cx="1052424" cy="212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6042245" y="3427570"/>
            <a:ext cx="867513" cy="29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</a:rPr>
              <a:t>工装管理</a:t>
            </a:r>
          </a:p>
        </p:txBody>
      </p:sp>
      <p:sp>
        <p:nvSpPr>
          <p:cNvPr id="59" name="矩形 58"/>
          <p:cNvSpPr/>
          <p:nvPr/>
        </p:nvSpPr>
        <p:spPr>
          <a:xfrm>
            <a:off x="4747404" y="3701240"/>
            <a:ext cx="1052424" cy="212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4871928" y="3663360"/>
            <a:ext cx="867513" cy="29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</a:rPr>
              <a:t>能源管理</a:t>
            </a:r>
          </a:p>
        </p:txBody>
      </p:sp>
      <p:sp>
        <p:nvSpPr>
          <p:cNvPr id="61" name="矩形 60"/>
          <p:cNvSpPr/>
          <p:nvPr/>
        </p:nvSpPr>
        <p:spPr>
          <a:xfrm>
            <a:off x="5917721" y="3698364"/>
            <a:ext cx="1052424" cy="212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6042245" y="3651858"/>
            <a:ext cx="867513" cy="29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</a:rPr>
              <a:t>过程质检</a:t>
            </a:r>
          </a:p>
        </p:txBody>
      </p:sp>
      <p:sp>
        <p:nvSpPr>
          <p:cNvPr id="63" name="矩形 62"/>
          <p:cNvSpPr/>
          <p:nvPr/>
        </p:nvSpPr>
        <p:spPr>
          <a:xfrm>
            <a:off x="4747404" y="3934153"/>
            <a:ext cx="1052424" cy="212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871928" y="3887647"/>
            <a:ext cx="867513" cy="29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</a:rPr>
              <a:t>作业管理</a:t>
            </a:r>
          </a:p>
        </p:txBody>
      </p:sp>
      <p:sp>
        <p:nvSpPr>
          <p:cNvPr id="65" name="矩形 64"/>
          <p:cNvSpPr/>
          <p:nvPr/>
        </p:nvSpPr>
        <p:spPr>
          <a:xfrm>
            <a:off x="5917721" y="3931277"/>
            <a:ext cx="1052424" cy="212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6042245" y="3884771"/>
            <a:ext cx="867513" cy="29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</a:rPr>
              <a:t>排程调度</a:t>
            </a:r>
          </a:p>
        </p:txBody>
      </p:sp>
      <p:sp>
        <p:nvSpPr>
          <p:cNvPr id="67" name="矩形 66"/>
          <p:cNvSpPr/>
          <p:nvPr/>
        </p:nvSpPr>
        <p:spPr>
          <a:xfrm>
            <a:off x="4747404" y="4167067"/>
            <a:ext cx="1052424" cy="212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4871928" y="4120561"/>
            <a:ext cx="867513" cy="29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</a:rPr>
              <a:t>过程监视</a:t>
            </a:r>
          </a:p>
        </p:txBody>
      </p:sp>
      <p:sp>
        <p:nvSpPr>
          <p:cNvPr id="69" name="矩形 68"/>
          <p:cNvSpPr/>
          <p:nvPr/>
        </p:nvSpPr>
        <p:spPr>
          <a:xfrm>
            <a:off x="5917721" y="4155565"/>
            <a:ext cx="1052424" cy="2122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6042245" y="4109059"/>
            <a:ext cx="867513" cy="29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</a:rPr>
              <a:t>工艺管理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457638" y="4362093"/>
            <a:ext cx="800219" cy="308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系统集成</a:t>
            </a:r>
          </a:p>
        </p:txBody>
      </p:sp>
      <p:sp>
        <p:nvSpPr>
          <p:cNvPr id="73" name="矩形 72"/>
          <p:cNvSpPr/>
          <p:nvPr/>
        </p:nvSpPr>
        <p:spPr>
          <a:xfrm>
            <a:off x="4114800" y="3200400"/>
            <a:ext cx="353683" cy="871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4106173" y="3234907"/>
            <a:ext cx="464743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人员管理</a:t>
            </a:r>
          </a:p>
        </p:txBody>
      </p:sp>
      <p:sp>
        <p:nvSpPr>
          <p:cNvPr id="74" name="矩形 73"/>
          <p:cNvSpPr/>
          <p:nvPr/>
        </p:nvSpPr>
        <p:spPr>
          <a:xfrm>
            <a:off x="7277819" y="3180272"/>
            <a:ext cx="353683" cy="871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7269192" y="3214779"/>
            <a:ext cx="464743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</a:rPr>
              <a:t>设备管理</a:t>
            </a:r>
          </a:p>
        </p:txBody>
      </p:sp>
      <p:cxnSp>
        <p:nvCxnSpPr>
          <p:cNvPr id="77" name="直接箭头连接符 76"/>
          <p:cNvCxnSpPr/>
          <p:nvPr/>
        </p:nvCxnSpPr>
        <p:spPr>
          <a:xfrm>
            <a:off x="5857336" y="1880558"/>
            <a:ext cx="0" cy="776377"/>
          </a:xfrm>
          <a:prstGeom prst="straightConnector1">
            <a:avLst/>
          </a:prstGeom>
          <a:ln w="2540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296615" y="1992701"/>
            <a:ext cx="492443" cy="548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人员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客商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914843" y="1989828"/>
            <a:ext cx="646331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物料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组织等</a:t>
            </a:r>
          </a:p>
        </p:txBody>
      </p:sp>
      <p:cxnSp>
        <p:nvCxnSpPr>
          <p:cNvPr id="81" name="直接箭头连接符 80"/>
          <p:cNvCxnSpPr/>
          <p:nvPr/>
        </p:nvCxnSpPr>
        <p:spPr>
          <a:xfrm flipH="1">
            <a:off x="7574771" y="2199736"/>
            <a:ext cx="447795" cy="759961"/>
          </a:xfrm>
          <a:prstGeom prst="straightConnector1">
            <a:avLst/>
          </a:prstGeom>
          <a:ln w="2540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 rot="1884017">
            <a:off x="7286291" y="2265870"/>
            <a:ext cx="105990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原辅      备件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采购      入库</a:t>
            </a:r>
          </a:p>
        </p:txBody>
      </p:sp>
      <p:cxnSp>
        <p:nvCxnSpPr>
          <p:cNvPr id="87" name="直接箭头连接符 86"/>
          <p:cNvCxnSpPr/>
          <p:nvPr/>
        </p:nvCxnSpPr>
        <p:spPr>
          <a:xfrm flipH="1" flipV="1">
            <a:off x="8296515" y="3646935"/>
            <a:ext cx="1296059" cy="2039"/>
          </a:xfrm>
          <a:prstGeom prst="straightConnector1">
            <a:avLst/>
          </a:prstGeom>
          <a:ln w="2540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8516993" y="3298164"/>
            <a:ext cx="800219" cy="308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设备使用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453733" y="3692104"/>
            <a:ext cx="1016625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运维     备件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92" name="直接箭头连接符 91"/>
          <p:cNvCxnSpPr/>
          <p:nvPr/>
        </p:nvCxnSpPr>
        <p:spPr>
          <a:xfrm flipH="1" flipV="1">
            <a:off x="7608499" y="4347716"/>
            <a:ext cx="552090" cy="664232"/>
          </a:xfrm>
          <a:prstGeom prst="straightConnector1">
            <a:avLst/>
          </a:prstGeom>
          <a:ln w="2540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 rot="3015425">
            <a:off x="7668732" y="4423880"/>
            <a:ext cx="800219" cy="308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生产订单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8" name="TextBox 97"/>
          <p:cNvSpPr txBox="1"/>
          <p:nvPr/>
        </p:nvSpPr>
        <p:spPr>
          <a:xfrm rot="3015425">
            <a:off x="7320797" y="4653919"/>
            <a:ext cx="800219" cy="308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完工报告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00" name="直接箭头连接符 99"/>
          <p:cNvCxnSpPr>
            <a:endCxn id="18" idx="1"/>
          </p:cNvCxnSpPr>
          <p:nvPr/>
        </p:nvCxnSpPr>
        <p:spPr>
          <a:xfrm>
            <a:off x="3761117" y="2294626"/>
            <a:ext cx="559931" cy="673697"/>
          </a:xfrm>
          <a:prstGeom prst="straightConnector1">
            <a:avLst/>
          </a:prstGeom>
          <a:ln w="2540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 rot="3101868">
            <a:off x="3827250" y="2386640"/>
            <a:ext cx="800219" cy="308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成本归集</a:t>
            </a:r>
          </a:p>
        </p:txBody>
      </p:sp>
      <p:sp>
        <p:nvSpPr>
          <p:cNvPr id="105" name="TextBox 104"/>
          <p:cNvSpPr txBox="1"/>
          <p:nvPr/>
        </p:nvSpPr>
        <p:spPr>
          <a:xfrm rot="2944498">
            <a:off x="3378674" y="2567797"/>
            <a:ext cx="954107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分配与核算</a:t>
            </a:r>
          </a:p>
        </p:txBody>
      </p:sp>
      <p:cxnSp>
        <p:nvCxnSpPr>
          <p:cNvPr id="106" name="直接箭头连接符 105"/>
          <p:cNvCxnSpPr/>
          <p:nvPr/>
        </p:nvCxnSpPr>
        <p:spPr>
          <a:xfrm flipH="1">
            <a:off x="2401799" y="3600927"/>
            <a:ext cx="1247173" cy="1"/>
          </a:xfrm>
          <a:prstGeom prst="straightConnector1">
            <a:avLst/>
          </a:prstGeom>
          <a:ln w="2540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2596398" y="3252156"/>
            <a:ext cx="800219" cy="308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人员管理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610776" y="3646096"/>
            <a:ext cx="800219" cy="308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作业绩效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10" name="直接箭头连接符 109"/>
          <p:cNvCxnSpPr>
            <a:stCxn id="18" idx="3"/>
          </p:cNvCxnSpPr>
          <p:nvPr/>
        </p:nvCxnSpPr>
        <p:spPr>
          <a:xfrm flipH="1">
            <a:off x="3812875" y="4346876"/>
            <a:ext cx="508173" cy="656445"/>
          </a:xfrm>
          <a:prstGeom prst="straightConnector1">
            <a:avLst/>
          </a:prstGeom>
          <a:ln w="2540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 rot="18522085">
            <a:off x="3714957" y="4396596"/>
            <a:ext cx="492443" cy="33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生产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5" name="TextBox 114"/>
          <p:cNvSpPr txBox="1"/>
          <p:nvPr/>
        </p:nvSpPr>
        <p:spPr>
          <a:xfrm rot="18522085">
            <a:off x="3860118" y="4603990"/>
            <a:ext cx="800219" cy="308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工艺流程</a:t>
            </a:r>
            <a:endParaRPr lang="en-US" altLang="zh-CN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16" name="直接箭头连接符 115"/>
          <p:cNvCxnSpPr/>
          <p:nvPr/>
        </p:nvCxnSpPr>
        <p:spPr>
          <a:xfrm>
            <a:off x="5854461" y="4629509"/>
            <a:ext cx="0" cy="718868"/>
          </a:xfrm>
          <a:prstGeom prst="straightConnector1">
            <a:avLst/>
          </a:prstGeom>
          <a:ln w="25400"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511728" y="92279"/>
            <a:ext cx="5330271" cy="592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kern="1500" dirty="0"/>
              <a:t>优势：业务活动数据化、智能化</a:t>
            </a:r>
          </a:p>
        </p:txBody>
      </p:sp>
      <p:sp>
        <p:nvSpPr>
          <p:cNvPr id="7" name="矩形 6"/>
          <p:cNvSpPr/>
          <p:nvPr/>
        </p:nvSpPr>
        <p:spPr>
          <a:xfrm>
            <a:off x="327171" y="302004"/>
            <a:ext cx="201335" cy="32717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80"/>
          <p:cNvSpPr>
            <a:spLocks noChangeArrowheads="1"/>
          </p:cNvSpPr>
          <p:nvPr/>
        </p:nvSpPr>
        <p:spPr bwMode="auto">
          <a:xfrm>
            <a:off x="4009491" y="3230034"/>
            <a:ext cx="1367367" cy="1054100"/>
          </a:xfrm>
          <a:prstGeom prst="roundRect">
            <a:avLst>
              <a:gd name="adj" fmla="val 3403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9" name="圆角矩形 81"/>
          <p:cNvSpPr>
            <a:spLocks noChangeArrowheads="1"/>
          </p:cNvSpPr>
          <p:nvPr/>
        </p:nvSpPr>
        <p:spPr bwMode="auto">
          <a:xfrm>
            <a:off x="5402257" y="1511301"/>
            <a:ext cx="1369483" cy="1054100"/>
          </a:xfrm>
          <a:prstGeom prst="roundRect">
            <a:avLst>
              <a:gd name="adj" fmla="val 3403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0" name="圆角矩形 82"/>
          <p:cNvSpPr>
            <a:spLocks noChangeArrowheads="1"/>
          </p:cNvSpPr>
          <p:nvPr/>
        </p:nvSpPr>
        <p:spPr bwMode="auto">
          <a:xfrm>
            <a:off x="5448824" y="3234267"/>
            <a:ext cx="1369483" cy="1051984"/>
          </a:xfrm>
          <a:prstGeom prst="roundRect">
            <a:avLst>
              <a:gd name="adj" fmla="val 3403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1" name="圆角矩形 83"/>
          <p:cNvSpPr>
            <a:spLocks noChangeArrowheads="1"/>
          </p:cNvSpPr>
          <p:nvPr/>
        </p:nvSpPr>
        <p:spPr bwMode="auto">
          <a:xfrm>
            <a:off x="6888157" y="3234267"/>
            <a:ext cx="1369483" cy="1051984"/>
          </a:xfrm>
          <a:prstGeom prst="roundRect">
            <a:avLst>
              <a:gd name="adj" fmla="val 3403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2" name="圆角矩形 84"/>
          <p:cNvSpPr>
            <a:spLocks noChangeArrowheads="1"/>
          </p:cNvSpPr>
          <p:nvPr/>
        </p:nvSpPr>
        <p:spPr bwMode="auto">
          <a:xfrm>
            <a:off x="3952341" y="1511300"/>
            <a:ext cx="1367367" cy="1051984"/>
          </a:xfrm>
          <a:prstGeom prst="roundRect">
            <a:avLst>
              <a:gd name="adj" fmla="val 3403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3" name="圆角矩形 85"/>
          <p:cNvSpPr>
            <a:spLocks noChangeArrowheads="1"/>
          </p:cNvSpPr>
          <p:nvPr/>
        </p:nvSpPr>
        <p:spPr bwMode="auto">
          <a:xfrm>
            <a:off x="6831007" y="1511300"/>
            <a:ext cx="1369484" cy="1051984"/>
          </a:xfrm>
          <a:prstGeom prst="roundRect">
            <a:avLst>
              <a:gd name="adj" fmla="val 3403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" name="圆角矩形 86"/>
          <p:cNvSpPr>
            <a:spLocks noChangeArrowheads="1"/>
          </p:cNvSpPr>
          <p:nvPr/>
        </p:nvSpPr>
        <p:spPr bwMode="auto">
          <a:xfrm flipV="1">
            <a:off x="9145912" y="3475567"/>
            <a:ext cx="1128184" cy="863600"/>
          </a:xfrm>
          <a:prstGeom prst="roundRect">
            <a:avLst>
              <a:gd name="adj" fmla="val 1801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5" name="圆角矩形 87"/>
          <p:cNvSpPr>
            <a:spLocks noChangeArrowheads="1"/>
          </p:cNvSpPr>
          <p:nvPr/>
        </p:nvSpPr>
        <p:spPr bwMode="auto">
          <a:xfrm flipV="1">
            <a:off x="10352412" y="3475567"/>
            <a:ext cx="1128184" cy="863600"/>
          </a:xfrm>
          <a:prstGeom prst="roundRect">
            <a:avLst>
              <a:gd name="adj" fmla="val 1801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6" name="圆角矩形 88"/>
          <p:cNvSpPr>
            <a:spLocks noChangeArrowheads="1"/>
          </p:cNvSpPr>
          <p:nvPr/>
        </p:nvSpPr>
        <p:spPr bwMode="auto">
          <a:xfrm flipV="1">
            <a:off x="9145912" y="2531533"/>
            <a:ext cx="1128184" cy="863600"/>
          </a:xfrm>
          <a:prstGeom prst="roundRect">
            <a:avLst>
              <a:gd name="adj" fmla="val 1801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7" name="圆角矩形 89"/>
          <p:cNvSpPr>
            <a:spLocks noChangeArrowheads="1"/>
          </p:cNvSpPr>
          <p:nvPr/>
        </p:nvSpPr>
        <p:spPr bwMode="auto">
          <a:xfrm flipV="1">
            <a:off x="10352412" y="2531533"/>
            <a:ext cx="1128184" cy="863600"/>
          </a:xfrm>
          <a:prstGeom prst="roundRect">
            <a:avLst>
              <a:gd name="adj" fmla="val 1801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8" name="圆角矩形 90"/>
          <p:cNvSpPr>
            <a:spLocks noChangeArrowheads="1"/>
          </p:cNvSpPr>
          <p:nvPr/>
        </p:nvSpPr>
        <p:spPr bwMode="auto">
          <a:xfrm flipV="1">
            <a:off x="9145913" y="1583267"/>
            <a:ext cx="2332567" cy="863600"/>
          </a:xfrm>
          <a:prstGeom prst="roundRect">
            <a:avLst>
              <a:gd name="adj" fmla="val 1801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9" name="圆角矩形 91"/>
          <p:cNvSpPr>
            <a:spLocks noChangeArrowheads="1"/>
          </p:cNvSpPr>
          <p:nvPr/>
        </p:nvSpPr>
        <p:spPr bwMode="auto">
          <a:xfrm>
            <a:off x="814918" y="1583267"/>
            <a:ext cx="1128183" cy="863600"/>
          </a:xfrm>
          <a:prstGeom prst="roundRect">
            <a:avLst>
              <a:gd name="adj" fmla="val 1801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" name="圆角矩形 92"/>
          <p:cNvSpPr>
            <a:spLocks noChangeArrowheads="1"/>
          </p:cNvSpPr>
          <p:nvPr/>
        </p:nvSpPr>
        <p:spPr bwMode="auto">
          <a:xfrm>
            <a:off x="2021418" y="1583267"/>
            <a:ext cx="1128183" cy="863600"/>
          </a:xfrm>
          <a:prstGeom prst="roundRect">
            <a:avLst>
              <a:gd name="adj" fmla="val 1801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1" name="圆角矩形 93"/>
          <p:cNvSpPr>
            <a:spLocks noChangeArrowheads="1"/>
          </p:cNvSpPr>
          <p:nvPr/>
        </p:nvSpPr>
        <p:spPr bwMode="auto">
          <a:xfrm>
            <a:off x="814918" y="2529418"/>
            <a:ext cx="1128183" cy="865716"/>
          </a:xfrm>
          <a:prstGeom prst="roundRect">
            <a:avLst>
              <a:gd name="adj" fmla="val 1801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2" name="圆角矩形 94"/>
          <p:cNvSpPr>
            <a:spLocks noChangeArrowheads="1"/>
          </p:cNvSpPr>
          <p:nvPr/>
        </p:nvSpPr>
        <p:spPr bwMode="auto">
          <a:xfrm>
            <a:off x="2021418" y="2529418"/>
            <a:ext cx="1128183" cy="865716"/>
          </a:xfrm>
          <a:prstGeom prst="roundRect">
            <a:avLst>
              <a:gd name="adj" fmla="val 1801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3" name="圆角矩形 95"/>
          <p:cNvSpPr>
            <a:spLocks noChangeArrowheads="1"/>
          </p:cNvSpPr>
          <p:nvPr/>
        </p:nvSpPr>
        <p:spPr bwMode="auto">
          <a:xfrm>
            <a:off x="814918" y="3479800"/>
            <a:ext cx="1128183" cy="863600"/>
          </a:xfrm>
          <a:prstGeom prst="roundRect">
            <a:avLst>
              <a:gd name="adj" fmla="val 1801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4" name="圆角矩形 96"/>
          <p:cNvSpPr>
            <a:spLocks noChangeArrowheads="1"/>
          </p:cNvSpPr>
          <p:nvPr/>
        </p:nvSpPr>
        <p:spPr bwMode="auto">
          <a:xfrm>
            <a:off x="2021418" y="3479800"/>
            <a:ext cx="1128183" cy="863600"/>
          </a:xfrm>
          <a:prstGeom prst="roundRect">
            <a:avLst>
              <a:gd name="adj" fmla="val 1801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5" name="圆角矩形 97"/>
          <p:cNvSpPr>
            <a:spLocks noChangeArrowheads="1"/>
          </p:cNvSpPr>
          <p:nvPr/>
        </p:nvSpPr>
        <p:spPr bwMode="auto">
          <a:xfrm>
            <a:off x="814918" y="4423833"/>
            <a:ext cx="1128183" cy="863600"/>
          </a:xfrm>
          <a:prstGeom prst="roundRect">
            <a:avLst>
              <a:gd name="adj" fmla="val 1801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6" name="圆角矩形 98"/>
          <p:cNvSpPr>
            <a:spLocks noChangeArrowheads="1"/>
          </p:cNvSpPr>
          <p:nvPr/>
        </p:nvSpPr>
        <p:spPr bwMode="auto">
          <a:xfrm>
            <a:off x="2021418" y="4423833"/>
            <a:ext cx="1128183" cy="863600"/>
          </a:xfrm>
          <a:prstGeom prst="roundRect">
            <a:avLst>
              <a:gd name="adj" fmla="val 1801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7" name="圆角矩形 99"/>
          <p:cNvSpPr>
            <a:spLocks noChangeArrowheads="1"/>
          </p:cNvSpPr>
          <p:nvPr/>
        </p:nvSpPr>
        <p:spPr bwMode="auto">
          <a:xfrm>
            <a:off x="814918" y="5372100"/>
            <a:ext cx="2332567" cy="863600"/>
          </a:xfrm>
          <a:prstGeom prst="roundRect">
            <a:avLst>
              <a:gd name="adj" fmla="val 1801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8" name="圆角矩形 100"/>
          <p:cNvSpPr>
            <a:spLocks noChangeArrowheads="1"/>
          </p:cNvSpPr>
          <p:nvPr/>
        </p:nvSpPr>
        <p:spPr bwMode="auto">
          <a:xfrm>
            <a:off x="814917" y="1060451"/>
            <a:ext cx="2334683" cy="419100"/>
          </a:xfrm>
          <a:prstGeom prst="roundRect">
            <a:avLst>
              <a:gd name="adj" fmla="val 5694"/>
            </a:avLst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lt1"/>
                </a:solidFill>
                <a:sym typeface="微软雅黑" pitchFamily="34" charset="-122"/>
              </a:rPr>
              <a:t>智能数据采集</a:t>
            </a:r>
            <a:endParaRPr lang="zh-CN" altLang="en-US" sz="1600" b="1" dirty="0">
              <a:solidFill>
                <a:schemeClr val="lt1"/>
              </a:solidFill>
              <a:sym typeface="Calibri" pitchFamily="34" charset="0"/>
            </a:endParaRPr>
          </a:p>
        </p:txBody>
      </p:sp>
      <p:sp>
        <p:nvSpPr>
          <p:cNvPr id="29" name="圆角矩形 101"/>
          <p:cNvSpPr>
            <a:spLocks noChangeArrowheads="1"/>
          </p:cNvSpPr>
          <p:nvPr/>
        </p:nvSpPr>
        <p:spPr bwMode="auto">
          <a:xfrm>
            <a:off x="9148030" y="1060451"/>
            <a:ext cx="2332567" cy="419100"/>
          </a:xfrm>
          <a:prstGeom prst="roundRect">
            <a:avLst>
              <a:gd name="adj" fmla="val 8435"/>
            </a:avLst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lt1"/>
                </a:solidFill>
                <a:sym typeface="微软雅黑" pitchFamily="34" charset="-122"/>
              </a:rPr>
              <a:t>智能数据</a:t>
            </a:r>
          </a:p>
        </p:txBody>
      </p:sp>
      <p:sp>
        <p:nvSpPr>
          <p:cNvPr id="30" name="TextBox 102"/>
          <p:cNvSpPr>
            <a:spLocks noChangeArrowheads="1"/>
          </p:cNvSpPr>
          <p:nvPr/>
        </p:nvSpPr>
        <p:spPr bwMode="auto">
          <a:xfrm>
            <a:off x="1032933" y="2103967"/>
            <a:ext cx="694267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en-US" sz="1600" b="1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PDA</a:t>
            </a:r>
            <a:endParaRPr lang="zh-CN" altLang="en-US" sz="1600" b="1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1" name="TextBox 103"/>
          <p:cNvSpPr>
            <a:spLocks noChangeArrowheads="1"/>
          </p:cNvSpPr>
          <p:nvPr/>
        </p:nvSpPr>
        <p:spPr bwMode="auto">
          <a:xfrm>
            <a:off x="2260601" y="2103967"/>
            <a:ext cx="656167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平板</a:t>
            </a:r>
            <a:endParaRPr lang="zh-CN" altLang="en-US" dirty="0"/>
          </a:p>
        </p:txBody>
      </p:sp>
      <p:sp>
        <p:nvSpPr>
          <p:cNvPr id="32" name="TextBox 104"/>
          <p:cNvSpPr>
            <a:spLocks noChangeArrowheads="1"/>
          </p:cNvSpPr>
          <p:nvPr/>
        </p:nvSpPr>
        <p:spPr bwMode="auto">
          <a:xfrm>
            <a:off x="1051985" y="3043767"/>
            <a:ext cx="656167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系统</a:t>
            </a:r>
            <a:endParaRPr lang="zh-CN" altLang="en-US" dirty="0"/>
          </a:p>
        </p:txBody>
      </p:sp>
      <p:sp>
        <p:nvSpPr>
          <p:cNvPr id="33" name="TextBox 105"/>
          <p:cNvSpPr>
            <a:spLocks noChangeArrowheads="1"/>
          </p:cNvSpPr>
          <p:nvPr/>
        </p:nvSpPr>
        <p:spPr bwMode="auto">
          <a:xfrm>
            <a:off x="1967844" y="3043767"/>
            <a:ext cx="1241681" cy="356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条码</a:t>
            </a:r>
            <a:r>
              <a:rPr lang="en-US" sz="1600" b="1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/RFID</a:t>
            </a:r>
            <a:endParaRPr lang="zh-CN" altLang="en-US" sz="1600" b="1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4" name="TextBox 106"/>
          <p:cNvSpPr>
            <a:spLocks noChangeArrowheads="1"/>
          </p:cNvSpPr>
          <p:nvPr/>
        </p:nvSpPr>
        <p:spPr bwMode="auto">
          <a:xfrm>
            <a:off x="1051985" y="3994151"/>
            <a:ext cx="656167" cy="357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仪表</a:t>
            </a:r>
            <a:endParaRPr lang="zh-CN" altLang="en-US" dirty="0"/>
          </a:p>
        </p:txBody>
      </p:sp>
      <p:sp>
        <p:nvSpPr>
          <p:cNvPr id="35" name="TextBox 107"/>
          <p:cNvSpPr>
            <a:spLocks noChangeArrowheads="1"/>
          </p:cNvSpPr>
          <p:nvPr/>
        </p:nvSpPr>
        <p:spPr bwMode="auto">
          <a:xfrm>
            <a:off x="2260601" y="3994151"/>
            <a:ext cx="656167" cy="357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视频</a:t>
            </a:r>
            <a:endParaRPr lang="zh-CN" altLang="en-US" dirty="0"/>
          </a:p>
        </p:txBody>
      </p:sp>
      <p:sp>
        <p:nvSpPr>
          <p:cNvPr id="36" name="TextBox 108"/>
          <p:cNvSpPr>
            <a:spLocks noChangeArrowheads="1"/>
          </p:cNvSpPr>
          <p:nvPr/>
        </p:nvSpPr>
        <p:spPr bwMode="auto">
          <a:xfrm>
            <a:off x="948267" y="4921251"/>
            <a:ext cx="861484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汽车衡</a:t>
            </a:r>
            <a:endParaRPr lang="zh-CN" altLang="en-US" dirty="0"/>
          </a:p>
        </p:txBody>
      </p:sp>
      <p:sp>
        <p:nvSpPr>
          <p:cNvPr id="37" name="TextBox 109"/>
          <p:cNvSpPr>
            <a:spLocks noChangeArrowheads="1"/>
          </p:cNvSpPr>
          <p:nvPr/>
        </p:nvSpPr>
        <p:spPr bwMode="auto">
          <a:xfrm>
            <a:off x="2055284" y="4921251"/>
            <a:ext cx="1066800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控制系统</a:t>
            </a:r>
            <a:endParaRPr lang="zh-CN" altLang="en-US" dirty="0"/>
          </a:p>
        </p:txBody>
      </p:sp>
      <p:sp>
        <p:nvSpPr>
          <p:cNvPr id="38" name="TextBox 110"/>
          <p:cNvSpPr>
            <a:spLocks noChangeArrowheads="1"/>
          </p:cNvSpPr>
          <p:nvPr/>
        </p:nvSpPr>
        <p:spPr bwMode="auto">
          <a:xfrm>
            <a:off x="1680634" y="5835651"/>
            <a:ext cx="861484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智能卡</a:t>
            </a:r>
            <a:endParaRPr lang="zh-CN" altLang="en-US" dirty="0"/>
          </a:p>
        </p:txBody>
      </p:sp>
      <p:pic>
        <p:nvPicPr>
          <p:cNvPr id="39" name="Picture 3" descr="C:\Documents and Settings\zhaolu\桌面\images\500个优质icon_06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200151" y="2755900"/>
            <a:ext cx="478367" cy="32173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0" name="Picture 4" descr="D:\小图标\images\k1_03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611579" y="3520018"/>
            <a:ext cx="239184" cy="44873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1" name="Picture 5" descr="C:\Documents and Settings\zhaolu\桌面\images\500个优质icon_06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676263" y="3621617"/>
            <a:ext cx="480483" cy="319616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2" name="Picture 7" descr="C:\Documents and Settings\zhaolu\桌面\images\500个优质icon_10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859457" y="3382433"/>
            <a:ext cx="700616" cy="48260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3" name="Picture 8" descr="C:\Documents and Settings\zhaolu\桌面\images\500个优质icon_11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315724" y="3475567"/>
            <a:ext cx="666749" cy="29633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4" name="Picture 6" descr="C:\Documents and Settings\zhaolu\桌面\images\500个优质icon_13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351617" y="3621618"/>
            <a:ext cx="328083" cy="32173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5" name="Picture 7" descr="C:\Documents and Settings\zhaolu\桌面\images\500个优质icon_18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200151" y="3556001"/>
            <a:ext cx="383116" cy="38523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6" name="Picture 8" descr="C:\Documents and Settings\zhaolu\桌面\images\500个优质icon_23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775884" y="5511801"/>
            <a:ext cx="480483" cy="311151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7" name="Picture 9" descr="C:\Documents and Settings\zhaolu\桌面\images\500个优质icon_29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351617" y="4529667"/>
            <a:ext cx="480483" cy="361951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8" name="Picture 10" descr="C:\Documents and Settings\zhaolu\桌面\images\500个优质icon_34.png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446867" y="2643718"/>
            <a:ext cx="323851" cy="26458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49" name="Picture 11" descr="C:\Documents and Settings\zhaolu\桌面\images\500个优质icon_38.png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07534" y="4580467"/>
            <a:ext cx="497417" cy="29210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50" name="Picture 12" descr="C:\Documents and Settings\zhaolu\桌面\images\500个优质icon_43.pn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351617" y="1797051"/>
            <a:ext cx="404283" cy="27093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51" name="Picture 13" descr="C:\Documents and Settings\zhaolu\桌面\images\500个优质icon_46.png"/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263652" y="1701801"/>
            <a:ext cx="247649" cy="36830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sp>
        <p:nvSpPr>
          <p:cNvPr id="52" name="TextBox 124"/>
          <p:cNvSpPr>
            <a:spLocks noChangeArrowheads="1"/>
          </p:cNvSpPr>
          <p:nvPr/>
        </p:nvSpPr>
        <p:spPr bwMode="auto">
          <a:xfrm>
            <a:off x="10587363" y="3970867"/>
            <a:ext cx="656167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系统</a:t>
            </a:r>
            <a:endParaRPr lang="zh-CN" altLang="en-US" dirty="0"/>
          </a:p>
        </p:txBody>
      </p:sp>
      <p:sp>
        <p:nvSpPr>
          <p:cNvPr id="53" name="TextBox 125"/>
          <p:cNvSpPr>
            <a:spLocks noChangeArrowheads="1"/>
          </p:cNvSpPr>
          <p:nvPr/>
        </p:nvSpPr>
        <p:spPr bwMode="auto">
          <a:xfrm>
            <a:off x="5817125" y="3920067"/>
            <a:ext cx="656167" cy="35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库存</a:t>
            </a:r>
            <a:endParaRPr lang="zh-CN" altLang="en-US" dirty="0"/>
          </a:p>
        </p:txBody>
      </p:sp>
      <p:sp>
        <p:nvSpPr>
          <p:cNvPr id="54" name="TextBox 126"/>
          <p:cNvSpPr>
            <a:spLocks noChangeArrowheads="1"/>
          </p:cNvSpPr>
          <p:nvPr/>
        </p:nvSpPr>
        <p:spPr bwMode="auto">
          <a:xfrm>
            <a:off x="7258574" y="3920067"/>
            <a:ext cx="656167" cy="35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物流</a:t>
            </a:r>
            <a:endParaRPr lang="zh-CN" altLang="en-US" dirty="0"/>
          </a:p>
        </p:txBody>
      </p:sp>
      <p:sp>
        <p:nvSpPr>
          <p:cNvPr id="55" name="TextBox 151"/>
          <p:cNvSpPr>
            <a:spLocks noChangeArrowheads="1"/>
          </p:cNvSpPr>
          <p:nvPr/>
        </p:nvSpPr>
        <p:spPr bwMode="auto">
          <a:xfrm>
            <a:off x="4172473" y="3928533"/>
            <a:ext cx="1066800" cy="357717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投入产出</a:t>
            </a:r>
            <a:endParaRPr lang="zh-CN" altLang="en-US" dirty="0"/>
          </a:p>
        </p:txBody>
      </p:sp>
      <p:sp>
        <p:nvSpPr>
          <p:cNvPr id="56" name="TextBox 153"/>
          <p:cNvSpPr>
            <a:spLocks noChangeArrowheads="1"/>
          </p:cNvSpPr>
          <p:nvPr/>
        </p:nvSpPr>
        <p:spPr bwMode="auto">
          <a:xfrm>
            <a:off x="5554657" y="2194985"/>
            <a:ext cx="1066800" cy="357716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执行进度</a:t>
            </a:r>
            <a:endParaRPr lang="zh-CN" altLang="en-US" dirty="0"/>
          </a:p>
        </p:txBody>
      </p:sp>
      <p:sp>
        <p:nvSpPr>
          <p:cNvPr id="57" name="TextBox 154"/>
          <p:cNvSpPr>
            <a:spLocks noChangeArrowheads="1"/>
          </p:cNvSpPr>
          <p:nvPr/>
        </p:nvSpPr>
        <p:spPr bwMode="auto">
          <a:xfrm>
            <a:off x="4269841" y="2194984"/>
            <a:ext cx="656167" cy="35560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需求</a:t>
            </a:r>
          </a:p>
        </p:txBody>
      </p:sp>
      <p:sp>
        <p:nvSpPr>
          <p:cNvPr id="58" name="TextBox 156"/>
          <p:cNvSpPr>
            <a:spLocks noChangeArrowheads="1"/>
          </p:cNvSpPr>
          <p:nvPr/>
        </p:nvSpPr>
        <p:spPr bwMode="auto">
          <a:xfrm>
            <a:off x="6983407" y="2194984"/>
            <a:ext cx="1066800" cy="35560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有限能力</a:t>
            </a:r>
            <a:endParaRPr lang="zh-CN" altLang="en-US" dirty="0"/>
          </a:p>
        </p:txBody>
      </p:sp>
      <p:sp>
        <p:nvSpPr>
          <p:cNvPr id="59" name="TextBox 157"/>
          <p:cNvSpPr>
            <a:spLocks noChangeArrowheads="1"/>
          </p:cNvSpPr>
          <p:nvPr/>
        </p:nvSpPr>
        <p:spPr bwMode="auto">
          <a:xfrm>
            <a:off x="9778796" y="2084918"/>
            <a:ext cx="1066800" cy="357716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数据分析</a:t>
            </a:r>
          </a:p>
        </p:txBody>
      </p:sp>
      <p:sp>
        <p:nvSpPr>
          <p:cNvPr id="60" name="TextBox 158"/>
          <p:cNvSpPr>
            <a:spLocks noChangeArrowheads="1"/>
          </p:cNvSpPr>
          <p:nvPr/>
        </p:nvSpPr>
        <p:spPr bwMode="auto">
          <a:xfrm>
            <a:off x="9380863" y="3045884"/>
            <a:ext cx="658283" cy="35560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监控</a:t>
            </a:r>
            <a:endParaRPr lang="zh-CN" altLang="en-US" dirty="0"/>
          </a:p>
        </p:txBody>
      </p:sp>
      <p:sp>
        <p:nvSpPr>
          <p:cNvPr id="61" name="TextBox 159"/>
          <p:cNvSpPr>
            <a:spLocks noChangeArrowheads="1"/>
          </p:cNvSpPr>
          <p:nvPr/>
        </p:nvSpPr>
        <p:spPr bwMode="auto">
          <a:xfrm>
            <a:off x="10587363" y="3045884"/>
            <a:ext cx="656167" cy="35560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短信</a:t>
            </a:r>
            <a:endParaRPr lang="zh-CN" altLang="en-US" dirty="0"/>
          </a:p>
        </p:txBody>
      </p:sp>
      <p:pic>
        <p:nvPicPr>
          <p:cNvPr id="62" name="Picture 15" descr="C:\Documents and Settings\zhaolu\桌面\images\500个优质icon_53.png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556546" y="2660651"/>
            <a:ext cx="306917" cy="44238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63" name="Picture 16" descr="C:\Documents and Settings\zhaolu\桌面\images\500个优质icon_56.png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720712" y="2565400"/>
            <a:ext cx="391584" cy="476251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64" name="Picture 17" descr="C:\Documents and Settings\zhaolu\桌面\images\500个优质icon_59.png"/>
          <p:cNvPicPr>
            <a:picLocks noChangeAspect="1" noChangeArrowheads="1"/>
          </p:cNvPicPr>
          <p:nvPr/>
        </p:nvPicPr>
        <p:blipFill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075130" y="1676400"/>
            <a:ext cx="478367" cy="440267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65" name="Picture 18" descr="C:\Documents and Settings\zhaolu\桌面\images\500个优质icon_030.png"/>
          <p:cNvPicPr>
            <a:picLocks noChangeAspect="1" noChangeArrowheads="1"/>
          </p:cNvPicPr>
          <p:nvPr/>
        </p:nvPicPr>
        <p:blipFill>
          <a:blip r:embed="rId18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517491" y="3352800"/>
            <a:ext cx="503767" cy="491067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66" name="Picture 20" descr="C:\Documents and Settings\zhaolu\桌面\images\500个优质icon38.png"/>
          <p:cNvPicPr>
            <a:picLocks noChangeAspect="1" noChangeArrowheads="1"/>
          </p:cNvPicPr>
          <p:nvPr/>
        </p:nvPicPr>
        <p:blipFill>
          <a:blip r:embed="rId19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341808" y="1651000"/>
            <a:ext cx="588433" cy="459317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67" name="Picture 21" descr="C:\Documents and Settings\zhaolu\桌面\images\500个优质icon_037.png"/>
          <p:cNvPicPr>
            <a:picLocks noChangeAspect="1" noChangeArrowheads="1"/>
          </p:cNvPicPr>
          <p:nvPr/>
        </p:nvPicPr>
        <p:blipFill>
          <a:blip r:embed="rId20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819240" y="1623485"/>
            <a:ext cx="535517" cy="51223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68" name="Picture 22" descr="C:\Documents and Settings\zhaolu\桌面\images\500个优质icon_33.png"/>
          <p:cNvPicPr>
            <a:picLocks noChangeAspect="1" noChangeArrowheads="1"/>
          </p:cNvPicPr>
          <p:nvPr/>
        </p:nvPicPr>
        <p:blipFill>
          <a:blip r:embed="rId21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216241" y="1657351"/>
            <a:ext cx="599017" cy="463549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sp>
        <p:nvSpPr>
          <p:cNvPr id="69" name="TextBox 141"/>
          <p:cNvSpPr>
            <a:spLocks noChangeArrowheads="1"/>
          </p:cNvSpPr>
          <p:nvPr/>
        </p:nvSpPr>
        <p:spPr bwMode="auto">
          <a:xfrm>
            <a:off x="9374512" y="3970867"/>
            <a:ext cx="670984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en-US" sz="1600" b="1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APP</a:t>
            </a:r>
            <a:endParaRPr lang="zh-CN" altLang="en-US" sz="1600" b="1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0" name="圆角矩形 142"/>
          <p:cNvSpPr>
            <a:spLocks noChangeArrowheads="1"/>
          </p:cNvSpPr>
          <p:nvPr/>
        </p:nvSpPr>
        <p:spPr bwMode="auto">
          <a:xfrm>
            <a:off x="3952340" y="1047751"/>
            <a:ext cx="4248151" cy="419100"/>
          </a:xfrm>
          <a:prstGeom prst="roundRect">
            <a:avLst>
              <a:gd name="adj" fmla="val 8435"/>
            </a:avLst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lt1"/>
                </a:solidFill>
                <a:sym typeface="微软雅黑" pitchFamily="34" charset="-122"/>
              </a:rPr>
              <a:t>智能排产</a:t>
            </a:r>
          </a:p>
        </p:txBody>
      </p:sp>
      <p:sp>
        <p:nvSpPr>
          <p:cNvPr id="71" name="右箭头 143"/>
          <p:cNvSpPr>
            <a:spLocks noChangeArrowheads="1"/>
          </p:cNvSpPr>
          <p:nvPr/>
        </p:nvSpPr>
        <p:spPr bwMode="auto">
          <a:xfrm>
            <a:off x="3191934" y="3168651"/>
            <a:ext cx="768351" cy="383116"/>
          </a:xfrm>
          <a:prstGeom prst="rightArrow">
            <a:avLst>
              <a:gd name="adj1" fmla="val 40648"/>
              <a:gd name="adj2" fmla="val 96117"/>
            </a:avLst>
          </a:prstGeom>
          <a:solidFill>
            <a:srgbClr val="A5A5A5"/>
          </a:solidFill>
          <a:ln w="25400" cap="flat" cmpd="sng">
            <a:noFill/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2" name="右箭头 144"/>
          <p:cNvSpPr>
            <a:spLocks noChangeArrowheads="1"/>
          </p:cNvSpPr>
          <p:nvPr/>
        </p:nvSpPr>
        <p:spPr bwMode="auto">
          <a:xfrm>
            <a:off x="8311309" y="3168651"/>
            <a:ext cx="768351" cy="383116"/>
          </a:xfrm>
          <a:prstGeom prst="rightArrow">
            <a:avLst>
              <a:gd name="adj1" fmla="val 40648"/>
              <a:gd name="adj2" fmla="val 96117"/>
            </a:avLst>
          </a:prstGeom>
          <a:solidFill>
            <a:srgbClr val="A5A5A5"/>
          </a:solidFill>
          <a:ln w="25400" cap="flat" cmpd="sng">
            <a:noFill/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73" name="圆角矩形 145"/>
          <p:cNvSpPr>
            <a:spLocks noChangeArrowheads="1"/>
          </p:cNvSpPr>
          <p:nvPr/>
        </p:nvSpPr>
        <p:spPr bwMode="auto">
          <a:xfrm>
            <a:off x="4009491" y="2667001"/>
            <a:ext cx="4248149" cy="419100"/>
          </a:xfrm>
          <a:prstGeom prst="roundRect">
            <a:avLst>
              <a:gd name="adj" fmla="val 8435"/>
            </a:avLst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lt1"/>
                </a:solidFill>
                <a:sym typeface="微软雅黑" pitchFamily="34" charset="-122"/>
              </a:rPr>
              <a:t>智能物流</a:t>
            </a:r>
            <a:endParaRPr lang="zh-CN" altLang="en-US" sz="1600" b="1" dirty="0">
              <a:solidFill>
                <a:schemeClr val="lt1"/>
              </a:solidFill>
              <a:sym typeface="Calibri" pitchFamily="34" charset="0"/>
            </a:endParaRPr>
          </a:p>
        </p:txBody>
      </p:sp>
      <p:sp>
        <p:nvSpPr>
          <p:cNvPr id="74" name="圆角矩形 146"/>
          <p:cNvSpPr>
            <a:spLocks noChangeArrowheads="1"/>
          </p:cNvSpPr>
          <p:nvPr/>
        </p:nvSpPr>
        <p:spPr bwMode="auto">
          <a:xfrm>
            <a:off x="5408607" y="4940301"/>
            <a:ext cx="1369484" cy="1054100"/>
          </a:xfrm>
          <a:prstGeom prst="roundRect">
            <a:avLst>
              <a:gd name="adj" fmla="val 3403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5" name="圆角矩形 147"/>
          <p:cNvSpPr>
            <a:spLocks noChangeArrowheads="1"/>
          </p:cNvSpPr>
          <p:nvPr/>
        </p:nvSpPr>
        <p:spPr bwMode="auto">
          <a:xfrm>
            <a:off x="6867992" y="4936067"/>
            <a:ext cx="1367367" cy="1051984"/>
          </a:xfrm>
          <a:prstGeom prst="roundRect">
            <a:avLst>
              <a:gd name="adj" fmla="val 3403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6" name="圆角矩形 148"/>
          <p:cNvSpPr>
            <a:spLocks noChangeArrowheads="1"/>
          </p:cNvSpPr>
          <p:nvPr/>
        </p:nvSpPr>
        <p:spPr bwMode="auto">
          <a:xfrm>
            <a:off x="3973507" y="4938185"/>
            <a:ext cx="1369484" cy="1051983"/>
          </a:xfrm>
          <a:prstGeom prst="roundRect">
            <a:avLst>
              <a:gd name="adj" fmla="val 3403"/>
            </a:avLst>
          </a:prstGeom>
          <a:solidFill>
            <a:srgbClr val="F2F2F2"/>
          </a:solidFill>
          <a:ln w="12700" cap="flat" cmpd="sng">
            <a:solidFill>
              <a:srgbClr val="A5A5A5"/>
            </a:solidFill>
            <a:bevel/>
            <a:headEnd/>
            <a:tailEnd/>
          </a:ln>
        </p:spPr>
        <p:txBody>
          <a:bodyPr lIns="121917" tIns="60958" rIns="121917" bIns="60958" anchor="ctr"/>
          <a:lstStyle/>
          <a:p>
            <a:pPr algn="ctr"/>
            <a:endParaRPr lang="zh-CN" altLang="zh-CN" sz="19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7" name="圆角矩形 149"/>
          <p:cNvSpPr>
            <a:spLocks noChangeArrowheads="1"/>
          </p:cNvSpPr>
          <p:nvPr/>
        </p:nvSpPr>
        <p:spPr bwMode="auto">
          <a:xfrm>
            <a:off x="3969274" y="4381501"/>
            <a:ext cx="4303458" cy="419100"/>
          </a:xfrm>
          <a:prstGeom prst="roundRect">
            <a:avLst>
              <a:gd name="adj" fmla="val 11181"/>
            </a:avLst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lt1"/>
                </a:solidFill>
                <a:sym typeface="微软雅黑" pitchFamily="34" charset="-122"/>
              </a:rPr>
              <a:t>智能监控及异常预警</a:t>
            </a:r>
            <a:endParaRPr lang="zh-CN" altLang="en-US" sz="1600" b="1" dirty="0">
              <a:solidFill>
                <a:schemeClr val="lt1"/>
              </a:solidFill>
              <a:sym typeface="Calibri" pitchFamily="34" charset="0"/>
            </a:endParaRPr>
          </a:p>
        </p:txBody>
      </p:sp>
      <p:sp>
        <p:nvSpPr>
          <p:cNvPr id="78" name="TextBox 150"/>
          <p:cNvSpPr>
            <a:spLocks noChangeArrowheads="1"/>
          </p:cNvSpPr>
          <p:nvPr/>
        </p:nvSpPr>
        <p:spPr bwMode="auto">
          <a:xfrm>
            <a:off x="7018275" y="5607051"/>
            <a:ext cx="1066800" cy="357716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生产成本</a:t>
            </a:r>
            <a:endParaRPr lang="zh-CN" altLang="en-US" dirty="0"/>
          </a:p>
        </p:txBody>
      </p:sp>
      <p:sp>
        <p:nvSpPr>
          <p:cNvPr id="79" name="TextBox 152"/>
          <p:cNvSpPr>
            <a:spLocks noChangeArrowheads="1"/>
          </p:cNvSpPr>
          <p:nvPr/>
        </p:nvSpPr>
        <p:spPr bwMode="auto">
          <a:xfrm>
            <a:off x="5566028" y="5623985"/>
            <a:ext cx="1052526" cy="356242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质量</a:t>
            </a:r>
            <a:r>
              <a:rPr lang="en-US" sz="16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SPC</a:t>
            </a:r>
            <a:endParaRPr lang="zh-CN" altLang="en-US" sz="1600" b="1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0" name="TextBox 155"/>
          <p:cNvSpPr>
            <a:spLocks noChangeArrowheads="1"/>
          </p:cNvSpPr>
          <p:nvPr/>
        </p:nvSpPr>
        <p:spPr bwMode="auto">
          <a:xfrm>
            <a:off x="4123791" y="5621867"/>
            <a:ext cx="1066800" cy="355600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  <p:txBody>
          <a:bodyPr wrap="none" lIns="121917" tIns="60958" rIns="121917" bIns="47999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设备状态</a:t>
            </a:r>
            <a:endParaRPr lang="zh-CN" altLang="en-US" dirty="0"/>
          </a:p>
        </p:txBody>
      </p:sp>
      <p:pic>
        <p:nvPicPr>
          <p:cNvPr id="81" name="Picture 14" descr="C:\Documents and Settings\zhaolu\桌面\images\500个优质icon_49.png"/>
          <p:cNvPicPr>
            <a:picLocks noChangeAspect="1" noChangeArrowheads="1"/>
          </p:cNvPicPr>
          <p:nvPr/>
        </p:nvPicPr>
        <p:blipFill>
          <a:blip r:embed="rId22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270159" y="5065185"/>
            <a:ext cx="563033" cy="51858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82" name="Picture 19" descr="C:\Documents and Settings\zhaolu\桌面\images\500个优质icon_31.png"/>
          <p:cNvPicPr>
            <a:picLocks noChangeAspect="1" noChangeArrowheads="1"/>
          </p:cNvPicPr>
          <p:nvPr/>
        </p:nvPicPr>
        <p:blipFill>
          <a:blip r:embed="rId23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927191" y="5084234"/>
            <a:ext cx="330200" cy="446617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83" name="Picture 23" descr="C:\Documents and Settings\zhaolu\桌面\images\500个优质icon_15.png"/>
          <p:cNvPicPr>
            <a:picLocks noChangeAspect="1" noChangeArrowheads="1"/>
          </p:cNvPicPr>
          <p:nvPr/>
        </p:nvPicPr>
        <p:blipFill>
          <a:blip r:embed="rId24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403191" y="5071534"/>
            <a:ext cx="508000" cy="488951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511728" y="92279"/>
            <a:ext cx="5330271" cy="592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kern="1500" dirty="0"/>
              <a:t>优势：信息处理自动化、条码化</a:t>
            </a:r>
          </a:p>
        </p:txBody>
      </p:sp>
      <p:sp>
        <p:nvSpPr>
          <p:cNvPr id="7" name="矩形 6"/>
          <p:cNvSpPr/>
          <p:nvPr/>
        </p:nvSpPr>
        <p:spPr>
          <a:xfrm>
            <a:off x="327171" y="302004"/>
            <a:ext cx="201335" cy="32717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圆角矩形 6"/>
          <p:cNvSpPr>
            <a:spLocks noChangeArrowheads="1"/>
          </p:cNvSpPr>
          <p:nvPr/>
        </p:nvSpPr>
        <p:spPr bwMode="auto">
          <a:xfrm>
            <a:off x="859147" y="4666691"/>
            <a:ext cx="10496549" cy="1729233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48BBCB"/>
            </a:solidFill>
            <a:prstDash val="solid"/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6" name="矩形 7"/>
          <p:cNvSpPr>
            <a:spLocks noChangeArrowheads="1"/>
          </p:cNvSpPr>
          <p:nvPr/>
        </p:nvSpPr>
        <p:spPr bwMode="auto">
          <a:xfrm>
            <a:off x="1568672" y="4962943"/>
            <a:ext cx="4944533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41294" indent="-241294">
              <a:lnSpc>
                <a:spcPct val="150000"/>
              </a:lnSpc>
              <a:buClr>
                <a:srgbClr val="3F3F3F"/>
              </a:buClr>
              <a:buFont typeface="Arial" pitchFamily="34" charset="0"/>
              <a:buChar char="•"/>
            </a:pPr>
            <a:r>
              <a:rPr lang="zh-CN" altLang="en-US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提高货品收发的</a:t>
            </a:r>
            <a:r>
              <a:rPr lang="zh-CN" altLang="en-US" b="1" dirty="0">
                <a:solidFill>
                  <a:srgbClr val="48BBCB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准确率</a:t>
            </a:r>
            <a:r>
              <a:rPr lang="zh-CN" altLang="en-US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和</a:t>
            </a:r>
            <a:r>
              <a:rPr lang="zh-CN" altLang="en-US" b="1" dirty="0">
                <a:solidFill>
                  <a:srgbClr val="48BBCB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工作效率</a:t>
            </a:r>
          </a:p>
          <a:p>
            <a:pPr marL="241294" indent="-241294">
              <a:lnSpc>
                <a:spcPct val="150000"/>
              </a:lnSpc>
              <a:buClr>
                <a:srgbClr val="3F3F3F"/>
              </a:buClr>
              <a:buFont typeface="Arial" pitchFamily="34" charset="0"/>
              <a:buChar char="•"/>
            </a:pPr>
            <a:r>
              <a:rPr lang="zh-CN" altLang="en-US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提升</a:t>
            </a:r>
            <a:r>
              <a:rPr lang="zh-CN" altLang="en-US" b="1" dirty="0">
                <a:solidFill>
                  <a:srgbClr val="48BBCB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盘点</a:t>
            </a:r>
            <a:r>
              <a:rPr lang="zh-CN" altLang="en-US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效率及准确性</a:t>
            </a:r>
          </a:p>
          <a:p>
            <a:pPr marL="241294" indent="-241294">
              <a:lnSpc>
                <a:spcPct val="150000"/>
              </a:lnSpc>
              <a:buClr>
                <a:srgbClr val="3F3F3F"/>
              </a:buClr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48BBCB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快捷</a:t>
            </a:r>
            <a:r>
              <a:rPr lang="zh-CN" altLang="en-US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准确的质量</a:t>
            </a:r>
            <a:r>
              <a:rPr lang="zh-CN" altLang="en-US" b="1" dirty="0">
                <a:solidFill>
                  <a:srgbClr val="48BBCB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追溯</a:t>
            </a:r>
            <a:endParaRPr lang="zh-CN" altLang="en-US" dirty="0">
              <a:solidFill>
                <a:srgbClr val="48BBCB"/>
              </a:solidFill>
            </a:endParaRPr>
          </a:p>
        </p:txBody>
      </p:sp>
      <p:sp>
        <p:nvSpPr>
          <p:cNvPr id="87" name="圆角矩形 8"/>
          <p:cNvSpPr>
            <a:spLocks noChangeArrowheads="1"/>
          </p:cNvSpPr>
          <p:nvPr/>
        </p:nvSpPr>
        <p:spPr bwMode="auto">
          <a:xfrm>
            <a:off x="865496" y="1027247"/>
            <a:ext cx="10496550" cy="3182132"/>
          </a:xfrm>
          <a:prstGeom prst="roundRect">
            <a:avLst>
              <a:gd name="adj" fmla="val 0"/>
            </a:avLst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zh-CN" sz="1600" b="1" dirty="0">
              <a:sym typeface="宋体" pitchFamily="2" charset="-122"/>
            </a:endParaRPr>
          </a:p>
        </p:txBody>
      </p:sp>
      <p:pic>
        <p:nvPicPr>
          <p:cNvPr id="88" name="Picture 3" descr="F:\公司项目\2013项目\用友\PPT\张复海\19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238280" y="2205461"/>
            <a:ext cx="488949" cy="311226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89" name="Picture 8" descr="E:\yinfeifei\2012年工作项目\UFIDA用友 2012\用友 U8\U8V11主题V7 ppt\png\36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080463" y="2981940"/>
            <a:ext cx="469900" cy="325517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90" name="Picture 12" descr="E:\yinfeifei\2012年工作项目\UFIDA用友 2012\用友 U8\U8V11主题V7 ppt\png\40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095280" y="2170528"/>
            <a:ext cx="421216" cy="38109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91" name="Picture 19" descr="F:\公司项目\2013项目\用友\PPT\张复海\17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463396" y="1344825"/>
            <a:ext cx="681567" cy="27470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92" name="Picture 8" descr="E:\yinfeifei\2012年工作项目\UFIDA用友 2012\用友 U8\U8V11主题V7 ppt\png\36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386447" y="2981940"/>
            <a:ext cx="469900" cy="325517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93" name="Picture 8" descr="E:\yinfeifei\2012年工作项目\UFIDA用友 2012\用友 U8\U8V11主题V7 ppt\png\36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096714" y="2981940"/>
            <a:ext cx="472016" cy="325517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94" name="Picture 8" descr="E:\yinfeifei\2012年工作项目\UFIDA用友 2012\用友 U8\U8V11主题V7 ppt\png\36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313296" y="1319419"/>
            <a:ext cx="469900" cy="32551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95" name="Picture 7" descr="E:\yinfeifei\2012年工作项目\UFIDA用友 2012\用友 U8\U8V11主题V7 ppt\png\35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957513" y="3432901"/>
            <a:ext cx="785283" cy="403324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96" name="Picture 8" descr="E:\yinfeifei\2012年工作项目\UFIDA用友 2012\用友 U8\U8V11主题V7 ppt\png\36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837547" y="2168940"/>
            <a:ext cx="469900" cy="32710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97" name="Picture 19" descr="F:\公司项目\2013项目\用友\PPT\张复海\17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449014" y="1344825"/>
            <a:ext cx="679449" cy="27470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98" name="Picture 4" descr="F:\公司项目\2013项目\用友\PPT\张复海\23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95880" y="2924776"/>
            <a:ext cx="552449" cy="439845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99" name="Picture 4" descr="F:\公司项目\2013项目\用友\PPT\张复海\23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95880" y="1262255"/>
            <a:ext cx="552449" cy="439846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100" name="Picture 5" descr="F:\公司项目\2013项目\用友\PPT\张复海\24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076480" y="2330905"/>
            <a:ext cx="395816" cy="290583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sp>
        <p:nvSpPr>
          <p:cNvPr id="101" name="直接箭头连接符 23"/>
          <p:cNvSpPr>
            <a:spLocks noChangeShapeType="1"/>
          </p:cNvSpPr>
          <p:nvPr/>
        </p:nvSpPr>
        <p:spPr bwMode="auto">
          <a:xfrm>
            <a:off x="2783196" y="1482971"/>
            <a:ext cx="1665817" cy="1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bevel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" name="直接箭头连接符 24"/>
          <p:cNvSpPr>
            <a:spLocks noChangeShapeType="1"/>
          </p:cNvSpPr>
          <p:nvPr/>
        </p:nvSpPr>
        <p:spPr bwMode="auto">
          <a:xfrm flipV="1">
            <a:off x="5128463" y="1482971"/>
            <a:ext cx="1767417" cy="1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bevel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" name="肘形连接符 25"/>
          <p:cNvSpPr>
            <a:spLocks noChangeShapeType="1"/>
          </p:cNvSpPr>
          <p:nvPr/>
        </p:nvSpPr>
        <p:spPr bwMode="auto">
          <a:xfrm rot="16200000" flipH="1">
            <a:off x="5156440" y="1252883"/>
            <a:ext cx="549410" cy="12827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A5A5A5"/>
            </a:solidFill>
            <a:bevel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4" name="形状 74"/>
          <p:cNvSpPr>
            <a:spLocks noChangeShapeType="1"/>
          </p:cNvSpPr>
          <p:nvPr/>
        </p:nvSpPr>
        <p:spPr bwMode="auto">
          <a:xfrm rot="16200000" flipH="1">
            <a:off x="7930366" y="2607415"/>
            <a:ext cx="269941" cy="1784351"/>
          </a:xfrm>
          <a:prstGeom prst="bentConnector2">
            <a:avLst/>
          </a:prstGeom>
          <a:noFill/>
          <a:ln w="12700" cap="flat" cmpd="sng">
            <a:solidFill>
              <a:srgbClr val="A5A5A5"/>
            </a:solidFill>
            <a:bevel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5" name="肘形连接符 28"/>
          <p:cNvSpPr>
            <a:spLocks noChangeShapeType="1"/>
          </p:cNvSpPr>
          <p:nvPr/>
        </p:nvSpPr>
        <p:spPr bwMode="auto">
          <a:xfrm rot="5400000" flipH="1" flipV="1">
            <a:off x="6223831" y="2032605"/>
            <a:ext cx="57164" cy="1841500"/>
          </a:xfrm>
          <a:prstGeom prst="bentConnector3">
            <a:avLst>
              <a:gd name="adj1" fmla="val 405991"/>
            </a:avLst>
          </a:prstGeom>
          <a:noFill/>
          <a:ln w="12700" cap="flat" cmpd="sng">
            <a:solidFill>
              <a:srgbClr val="A5A5A5"/>
            </a:solidFill>
            <a:bevel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6" name="肘形连接符 29"/>
          <p:cNvSpPr>
            <a:spLocks noChangeShapeType="1"/>
          </p:cNvSpPr>
          <p:nvPr/>
        </p:nvSpPr>
        <p:spPr bwMode="auto">
          <a:xfrm rot="5400000" flipH="1" flipV="1">
            <a:off x="5459131" y="2368574"/>
            <a:ext cx="485894" cy="740833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A5A5A5"/>
            </a:solidFill>
            <a:bevel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7" name="直接箭头连接符 30"/>
          <p:cNvSpPr>
            <a:spLocks noChangeShapeType="1"/>
          </p:cNvSpPr>
          <p:nvPr/>
        </p:nvSpPr>
        <p:spPr bwMode="auto">
          <a:xfrm>
            <a:off x="5568730" y="3143904"/>
            <a:ext cx="1327151" cy="1588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bevel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8" name="直接箭头连接符 31"/>
          <p:cNvSpPr>
            <a:spLocks noChangeShapeType="1"/>
          </p:cNvSpPr>
          <p:nvPr/>
        </p:nvSpPr>
        <p:spPr bwMode="auto">
          <a:xfrm>
            <a:off x="3856347" y="3143904"/>
            <a:ext cx="1240367" cy="1588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bevel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9" name="直接箭头连接符 32"/>
          <p:cNvSpPr>
            <a:spLocks noChangeShapeType="1"/>
          </p:cNvSpPr>
          <p:nvPr/>
        </p:nvSpPr>
        <p:spPr bwMode="auto">
          <a:xfrm>
            <a:off x="2550363" y="3143904"/>
            <a:ext cx="836084" cy="1588"/>
          </a:xfrm>
          <a:prstGeom prst="straightConnector1">
            <a:avLst/>
          </a:prstGeom>
          <a:noFill/>
          <a:ln w="12700" cap="flat" cmpd="sng">
            <a:solidFill>
              <a:srgbClr val="A5A5A5"/>
            </a:solidFill>
            <a:bevel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0" name="形状 96"/>
          <p:cNvSpPr>
            <a:spLocks noChangeShapeType="1"/>
          </p:cNvSpPr>
          <p:nvPr/>
        </p:nvSpPr>
        <p:spPr bwMode="auto">
          <a:xfrm flipV="1">
            <a:off x="7448329" y="1482971"/>
            <a:ext cx="2015067" cy="1660933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A5A5A5"/>
            </a:solidFill>
            <a:bevel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1" name="TextBox 34"/>
          <p:cNvSpPr>
            <a:spLocks noChangeArrowheads="1"/>
          </p:cNvSpPr>
          <p:nvPr/>
        </p:nvSpPr>
        <p:spPr bwMode="auto">
          <a:xfrm>
            <a:off x="2218419" y="1644936"/>
            <a:ext cx="5950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采购</a:t>
            </a:r>
          </a:p>
        </p:txBody>
      </p:sp>
      <p:sp>
        <p:nvSpPr>
          <p:cNvPr id="112" name="TextBox 35"/>
          <p:cNvSpPr>
            <a:spLocks noChangeArrowheads="1"/>
          </p:cNvSpPr>
          <p:nvPr/>
        </p:nvSpPr>
        <p:spPr bwMode="auto">
          <a:xfrm>
            <a:off x="4193268" y="1636997"/>
            <a:ext cx="5950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到货</a:t>
            </a:r>
          </a:p>
        </p:txBody>
      </p:sp>
      <p:sp>
        <p:nvSpPr>
          <p:cNvPr id="113" name="TextBox 36"/>
          <p:cNvSpPr>
            <a:spLocks noChangeArrowheads="1"/>
          </p:cNvSpPr>
          <p:nvPr/>
        </p:nvSpPr>
        <p:spPr bwMode="auto">
          <a:xfrm>
            <a:off x="6834868" y="1698924"/>
            <a:ext cx="5950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仓库</a:t>
            </a:r>
          </a:p>
        </p:txBody>
      </p:sp>
      <p:sp>
        <p:nvSpPr>
          <p:cNvPr id="114" name="TextBox 37"/>
          <p:cNvSpPr>
            <a:spLocks noChangeArrowheads="1"/>
          </p:cNvSpPr>
          <p:nvPr/>
        </p:nvSpPr>
        <p:spPr bwMode="auto">
          <a:xfrm>
            <a:off x="9472235" y="1632233"/>
            <a:ext cx="5950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发货</a:t>
            </a:r>
          </a:p>
        </p:txBody>
      </p:sp>
      <p:sp>
        <p:nvSpPr>
          <p:cNvPr id="115" name="TextBox 38"/>
          <p:cNvSpPr>
            <a:spLocks noChangeArrowheads="1"/>
          </p:cNvSpPr>
          <p:nvPr/>
        </p:nvSpPr>
        <p:spPr bwMode="auto">
          <a:xfrm>
            <a:off x="1692486" y="2567500"/>
            <a:ext cx="18261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生产（采购）指令</a:t>
            </a:r>
          </a:p>
        </p:txBody>
      </p:sp>
      <p:sp>
        <p:nvSpPr>
          <p:cNvPr id="116" name="TextBox 39"/>
          <p:cNvSpPr>
            <a:spLocks noChangeArrowheads="1"/>
          </p:cNvSpPr>
          <p:nvPr/>
        </p:nvSpPr>
        <p:spPr bwMode="auto">
          <a:xfrm>
            <a:off x="5806168" y="2731052"/>
            <a:ext cx="5950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质量</a:t>
            </a:r>
          </a:p>
        </p:txBody>
      </p:sp>
      <p:sp>
        <p:nvSpPr>
          <p:cNvPr id="117" name="TextBox 40"/>
          <p:cNvSpPr>
            <a:spLocks noChangeArrowheads="1"/>
          </p:cNvSpPr>
          <p:nvPr/>
        </p:nvSpPr>
        <p:spPr bwMode="auto">
          <a:xfrm>
            <a:off x="1737674" y="3340802"/>
            <a:ext cx="10054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骨架搭建</a:t>
            </a:r>
          </a:p>
        </p:txBody>
      </p:sp>
      <p:sp>
        <p:nvSpPr>
          <p:cNvPr id="118" name="TextBox 41"/>
          <p:cNvSpPr>
            <a:spLocks noChangeArrowheads="1"/>
          </p:cNvSpPr>
          <p:nvPr/>
        </p:nvSpPr>
        <p:spPr bwMode="auto">
          <a:xfrm>
            <a:off x="3192359" y="3340802"/>
            <a:ext cx="10054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浇捣养护</a:t>
            </a:r>
          </a:p>
        </p:txBody>
      </p:sp>
      <p:sp>
        <p:nvSpPr>
          <p:cNvPr id="119" name="TextBox 42"/>
          <p:cNvSpPr>
            <a:spLocks noChangeArrowheads="1"/>
          </p:cNvSpPr>
          <p:nvPr/>
        </p:nvSpPr>
        <p:spPr bwMode="auto">
          <a:xfrm>
            <a:off x="4832635" y="3340802"/>
            <a:ext cx="10054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脱模吊装</a:t>
            </a:r>
          </a:p>
        </p:txBody>
      </p:sp>
      <p:sp>
        <p:nvSpPr>
          <p:cNvPr id="120" name="TextBox 43"/>
          <p:cNvSpPr>
            <a:spLocks noChangeArrowheads="1"/>
          </p:cNvSpPr>
          <p:nvPr/>
        </p:nvSpPr>
        <p:spPr bwMode="auto">
          <a:xfrm>
            <a:off x="6561819" y="3340802"/>
            <a:ext cx="5950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库存</a:t>
            </a:r>
          </a:p>
        </p:txBody>
      </p:sp>
      <p:sp>
        <p:nvSpPr>
          <p:cNvPr id="121" name="TextBox 44"/>
          <p:cNvSpPr>
            <a:spLocks noChangeArrowheads="1"/>
          </p:cNvSpPr>
          <p:nvPr/>
        </p:nvSpPr>
        <p:spPr bwMode="auto">
          <a:xfrm>
            <a:off x="8854540" y="3837813"/>
            <a:ext cx="100540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客户服务</a:t>
            </a:r>
          </a:p>
        </p:txBody>
      </p:sp>
      <p:sp>
        <p:nvSpPr>
          <p:cNvPr id="122" name="矩形 46"/>
          <p:cNvSpPr>
            <a:spLocks noChangeArrowheads="1"/>
          </p:cNvSpPr>
          <p:nvPr/>
        </p:nvSpPr>
        <p:spPr bwMode="auto">
          <a:xfrm>
            <a:off x="7420813" y="4919165"/>
            <a:ext cx="3985683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41294" indent="-241294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信息与生产过程</a:t>
            </a:r>
            <a:r>
              <a:rPr lang="zh-CN" altLang="en-US" b="1" dirty="0">
                <a:solidFill>
                  <a:srgbClr val="48BBCB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监控</a:t>
            </a:r>
          </a:p>
          <a:p>
            <a:pPr marL="241294" indent="-241294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48BBCB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车间汇报</a:t>
            </a:r>
            <a:r>
              <a:rPr lang="zh-CN" altLang="en-US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更及时准确</a:t>
            </a:r>
            <a:endParaRPr lang="en-US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marL="241294" indent="-241294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b="1" dirty="0">
                <a:solidFill>
                  <a:srgbClr val="48BBCB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固定资产</a:t>
            </a:r>
            <a:r>
              <a:rPr lang="zh-CN" altLang="en-US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盘点</a:t>
            </a:r>
            <a:endParaRPr lang="en-US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23" name="椭圆 47"/>
          <p:cNvSpPr>
            <a:spLocks noChangeArrowheads="1"/>
          </p:cNvSpPr>
          <p:nvPr/>
        </p:nvSpPr>
        <p:spPr bwMode="auto">
          <a:xfrm>
            <a:off x="1845514" y="4037887"/>
            <a:ext cx="1064683" cy="800296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BFBFBF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1500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4" name="椭圆 48"/>
          <p:cNvSpPr>
            <a:spLocks noChangeArrowheads="1"/>
          </p:cNvSpPr>
          <p:nvPr/>
        </p:nvSpPr>
        <p:spPr bwMode="auto">
          <a:xfrm>
            <a:off x="4364347" y="4037887"/>
            <a:ext cx="1064683" cy="800296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BFBFBF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1500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5" name="椭圆 49"/>
          <p:cNvSpPr>
            <a:spLocks noChangeArrowheads="1"/>
          </p:cNvSpPr>
          <p:nvPr/>
        </p:nvSpPr>
        <p:spPr bwMode="auto">
          <a:xfrm>
            <a:off x="6933980" y="4037887"/>
            <a:ext cx="1064683" cy="800296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BFBFBF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1500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6" name="椭圆 50"/>
          <p:cNvSpPr>
            <a:spLocks noChangeArrowheads="1"/>
          </p:cNvSpPr>
          <p:nvPr/>
        </p:nvSpPr>
        <p:spPr bwMode="auto">
          <a:xfrm>
            <a:off x="9478213" y="4037887"/>
            <a:ext cx="1064683" cy="800296"/>
          </a:xfrm>
          <a:prstGeom prst="ellipse">
            <a:avLst/>
          </a:prstGeom>
          <a:solidFill>
            <a:schemeClr val="bg1"/>
          </a:solidFill>
          <a:ln w="25400" cap="flat" cmpd="sng">
            <a:solidFill>
              <a:srgbClr val="BFBFBF"/>
            </a:solidFill>
            <a:bevel/>
            <a:headEnd/>
            <a:tailEnd/>
          </a:ln>
        </p:spPr>
        <p:txBody>
          <a:bodyPr anchor="ctr"/>
          <a:lstStyle/>
          <a:p>
            <a:pPr algn="ctr"/>
            <a:endParaRPr lang="zh-CN" altLang="zh-CN" sz="1500" dirty="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27" name="Picture 2" descr="C:\Documents and Settings\mahl1\桌面\g.png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005322" y="4180796"/>
            <a:ext cx="8216900" cy="560526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59561" y="2514568"/>
            <a:ext cx="6361037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rgbClr val="48BBCB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生 产 管 控 系 统 主 要 流 程 介 绍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868723" y="3322041"/>
            <a:ext cx="44545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320019" y="3271707"/>
            <a:ext cx="1551963" cy="50334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10"/>
          <p:cNvSpPr txBox="1"/>
          <p:nvPr/>
        </p:nvSpPr>
        <p:spPr>
          <a:xfrm>
            <a:off x="226907" y="958333"/>
            <a:ext cx="103563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b="1" dirty="0"/>
              <a:t>新建项目信息，需要生产的构件总数，构件的客户及相关的地址，项目管理人审核确认后生效</a:t>
            </a:r>
            <a:r>
              <a:rPr lang="zh-CN" altLang="en-US" dirty="0"/>
              <a:t>。</a:t>
            </a:r>
          </a:p>
        </p:txBody>
      </p:sp>
      <p:pic>
        <p:nvPicPr>
          <p:cNvPr id="1063" name="Picture 3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9450" y="2018873"/>
            <a:ext cx="7117378" cy="185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4" name="Picture 4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2981" y="4410431"/>
            <a:ext cx="634365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" name="TextBox 56"/>
          <p:cNvSpPr txBox="1"/>
          <p:nvPr/>
        </p:nvSpPr>
        <p:spPr>
          <a:xfrm>
            <a:off x="1596788" y="267496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基础</a:t>
            </a:r>
            <a:endParaRPr lang="en-US" altLang="zh-CN" dirty="0"/>
          </a:p>
          <a:p>
            <a:r>
              <a:rPr lang="zh-CN" altLang="en-US" dirty="0"/>
              <a:t>信息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708245" y="476534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</a:t>
            </a:r>
            <a:endParaRPr lang="en-US" altLang="zh-CN" dirty="0"/>
          </a:p>
          <a:p>
            <a:r>
              <a:rPr lang="zh-CN" altLang="en-US" dirty="0"/>
              <a:t>信息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511728" y="92279"/>
            <a:ext cx="5330271" cy="592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kern="1500" dirty="0"/>
              <a:t>PC</a:t>
            </a:r>
            <a:r>
              <a:rPr lang="zh-CN" altLang="en-US" sz="2400" b="1" kern="1500" dirty="0"/>
              <a:t>基础项目信息导入</a:t>
            </a:r>
          </a:p>
        </p:txBody>
      </p:sp>
      <p:sp>
        <p:nvSpPr>
          <p:cNvPr id="9" name="矩形 8"/>
          <p:cNvSpPr/>
          <p:nvPr/>
        </p:nvSpPr>
        <p:spPr>
          <a:xfrm>
            <a:off x="327171" y="302004"/>
            <a:ext cx="201335" cy="32717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10"/>
          <p:cNvSpPr txBox="1"/>
          <p:nvPr/>
        </p:nvSpPr>
        <p:spPr>
          <a:xfrm>
            <a:off x="252074" y="991889"/>
            <a:ext cx="1127076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b="1" dirty="0"/>
              <a:t>根据项目和楼栋号导入项目的设计信息，包括构件图纸、钢筋、预埋件，由</a:t>
            </a:r>
            <a:r>
              <a:rPr lang="en-US" altLang="zh-CN" sz="1200" b="1" dirty="0"/>
              <a:t>PMC</a:t>
            </a:r>
            <a:r>
              <a:rPr lang="zh-CN" altLang="en-US" sz="1200" b="1" dirty="0"/>
              <a:t>主管审核确认数据无误。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558" y="1287198"/>
            <a:ext cx="6248385" cy="1538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86603" y="173326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基础</a:t>
            </a:r>
            <a:endParaRPr lang="en-US" altLang="zh-CN" dirty="0"/>
          </a:p>
          <a:p>
            <a:r>
              <a:rPr lang="zh-CN" altLang="en-US" dirty="0"/>
              <a:t>信息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1583" y="280006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图纸</a:t>
            </a:r>
            <a:endParaRPr lang="en-US" altLang="zh-CN" dirty="0"/>
          </a:p>
          <a:p>
            <a:r>
              <a:rPr lang="zh-CN" altLang="en-US" dirty="0"/>
              <a:t>信息</a:t>
            </a: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558" y="2850120"/>
            <a:ext cx="7760125" cy="1131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558" y="4044720"/>
            <a:ext cx="7783656" cy="126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5558" y="5508744"/>
            <a:ext cx="8655775" cy="1333669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32097" y="420805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钢筋</a:t>
            </a:r>
            <a:endParaRPr lang="en-US" altLang="zh-CN" dirty="0"/>
          </a:p>
          <a:p>
            <a:r>
              <a:rPr lang="zh-CN" altLang="en-US" dirty="0"/>
              <a:t>信息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0723" y="573888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预埋</a:t>
            </a:r>
            <a:endParaRPr lang="en-US" altLang="zh-CN" dirty="0"/>
          </a:p>
          <a:p>
            <a:r>
              <a:rPr lang="zh-CN" altLang="en-US" dirty="0"/>
              <a:t>信息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511728" y="92279"/>
            <a:ext cx="5330271" cy="592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kern="1500" dirty="0"/>
              <a:t>项目设计信息导入</a:t>
            </a:r>
          </a:p>
        </p:txBody>
      </p:sp>
      <p:sp>
        <p:nvSpPr>
          <p:cNvPr id="15" name="矩形 14"/>
          <p:cNvSpPr/>
          <p:nvPr/>
        </p:nvSpPr>
        <p:spPr>
          <a:xfrm>
            <a:off x="327171" y="302004"/>
            <a:ext cx="201335" cy="32717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10"/>
          <p:cNvSpPr txBox="1"/>
          <p:nvPr/>
        </p:nvSpPr>
        <p:spPr>
          <a:xfrm>
            <a:off x="243684" y="991889"/>
            <a:ext cx="1199865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b="1" dirty="0"/>
              <a:t>自动初始化成生产所需的</a:t>
            </a:r>
            <a:r>
              <a:rPr lang="en-US" altLang="zh-CN" sz="1200" b="1" dirty="0"/>
              <a:t>BOM</a:t>
            </a:r>
            <a:r>
              <a:rPr lang="zh-CN" altLang="en-US" sz="1200" b="1" dirty="0"/>
              <a:t>结构信息，汇总物料总量、确认共模、损耗等信息，审核无误后一键按栋按层生成订单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6603" y="173326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基础</a:t>
            </a:r>
            <a:endParaRPr lang="en-US" altLang="zh-CN" dirty="0"/>
          </a:p>
          <a:p>
            <a:r>
              <a:rPr lang="zh-CN" altLang="en-US" dirty="0"/>
              <a:t>信息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7171" y="3639587"/>
            <a:ext cx="659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BOM</a:t>
            </a:r>
          </a:p>
          <a:p>
            <a:r>
              <a:rPr lang="zh-CN" altLang="en-US" dirty="0"/>
              <a:t>汇总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7171" y="554590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模具</a:t>
            </a:r>
            <a:endParaRPr lang="en-US" altLang="zh-CN" dirty="0"/>
          </a:p>
          <a:p>
            <a:r>
              <a:rPr lang="zh-CN" altLang="en-US" dirty="0"/>
              <a:t>信息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1008" y="1349816"/>
            <a:ext cx="8493658" cy="1413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1008" y="3103640"/>
            <a:ext cx="10518028" cy="1718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1008" y="4919858"/>
            <a:ext cx="7053943" cy="1868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标题 1"/>
          <p:cNvSpPr txBox="1"/>
          <p:nvPr/>
        </p:nvSpPr>
        <p:spPr>
          <a:xfrm>
            <a:off x="511728" y="92279"/>
            <a:ext cx="5330271" cy="592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kern="1500" dirty="0"/>
              <a:t>生产</a:t>
            </a:r>
            <a:r>
              <a:rPr lang="en-US" altLang="zh-CN" sz="2400" b="1" kern="1500" dirty="0"/>
              <a:t>BOM</a:t>
            </a:r>
            <a:r>
              <a:rPr lang="zh-CN" altLang="en-US" sz="2400" b="1" kern="1500" dirty="0"/>
              <a:t>信息管理</a:t>
            </a:r>
          </a:p>
        </p:txBody>
      </p:sp>
      <p:sp>
        <p:nvSpPr>
          <p:cNvPr id="16" name="矩形 15"/>
          <p:cNvSpPr/>
          <p:nvPr/>
        </p:nvSpPr>
        <p:spPr>
          <a:xfrm>
            <a:off x="327171" y="302004"/>
            <a:ext cx="201335" cy="32717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10"/>
          <p:cNvSpPr txBox="1"/>
          <p:nvPr/>
        </p:nvSpPr>
        <p:spPr>
          <a:xfrm>
            <a:off x="243684" y="991889"/>
            <a:ext cx="1199865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b="1" dirty="0"/>
              <a:t>查看和选择对应的订单那，设置交期及价格信息，打印构件二维码，方便后续生产和跟踪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3470" y="214497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订单</a:t>
            </a:r>
            <a:endParaRPr lang="en-US" altLang="zh-CN" dirty="0"/>
          </a:p>
          <a:p>
            <a:r>
              <a:rPr lang="zh-CN" altLang="en-US" dirty="0"/>
              <a:t>信息</a:t>
            </a:r>
            <a:endParaRPr lang="en-US" altLang="zh-CN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3" y="3377820"/>
            <a:ext cx="2790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按周设置交期</a:t>
            </a:r>
            <a:endParaRPr lang="en-US" altLang="zh-CN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4201" y="1639363"/>
            <a:ext cx="9644480" cy="156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1267" y="3784027"/>
            <a:ext cx="4965844" cy="2828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3009" y="3784027"/>
            <a:ext cx="2469418" cy="2532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696505" y="3421038"/>
            <a:ext cx="4603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构件二维码生成，用于管控后续流程</a:t>
            </a:r>
            <a:endParaRPr lang="en-US" altLang="zh-CN" dirty="0"/>
          </a:p>
        </p:txBody>
      </p:sp>
      <p:sp>
        <p:nvSpPr>
          <p:cNvPr id="10" name="标题 1"/>
          <p:cNvSpPr txBox="1"/>
          <p:nvPr/>
        </p:nvSpPr>
        <p:spPr>
          <a:xfrm>
            <a:off x="511728" y="92279"/>
            <a:ext cx="5330271" cy="592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kern="1500" dirty="0"/>
              <a:t>订单交期管理 构件条码打印</a:t>
            </a:r>
          </a:p>
        </p:txBody>
      </p:sp>
      <p:sp>
        <p:nvSpPr>
          <p:cNvPr id="11" name="矩形 10"/>
          <p:cNvSpPr/>
          <p:nvPr/>
        </p:nvSpPr>
        <p:spPr>
          <a:xfrm>
            <a:off x="327171" y="302004"/>
            <a:ext cx="201335" cy="32717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629" y="4229101"/>
            <a:ext cx="3860458" cy="2494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8562" y="2541864"/>
            <a:ext cx="2167581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rgbClr val="48BBCB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基 础 介 绍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868723" y="3322041"/>
            <a:ext cx="44545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320019" y="3271707"/>
            <a:ext cx="1551963" cy="50334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10"/>
          <p:cNvSpPr txBox="1"/>
          <p:nvPr/>
        </p:nvSpPr>
        <p:spPr>
          <a:xfrm>
            <a:off x="243684" y="991889"/>
            <a:ext cx="1199865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b="1" dirty="0"/>
              <a:t>根据订单生成的待采购信息，选择对应的订单生成采购信息，分批到货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3345" y="195390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待采</a:t>
            </a:r>
            <a:endParaRPr lang="en-US" altLang="zh-CN" dirty="0"/>
          </a:p>
          <a:p>
            <a:r>
              <a:rPr lang="zh-CN" altLang="en-US" dirty="0"/>
              <a:t>信息</a:t>
            </a:r>
            <a:endParaRPr lang="en-US" altLang="zh-CN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4875" y="1382079"/>
            <a:ext cx="10481671" cy="1789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4875" y="3481090"/>
            <a:ext cx="10179591" cy="1815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43684" y="406557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采购</a:t>
            </a:r>
            <a:endParaRPr lang="en-US" altLang="zh-CN" dirty="0"/>
          </a:p>
          <a:p>
            <a:r>
              <a:rPr lang="zh-CN" altLang="en-US" dirty="0"/>
              <a:t>信息</a:t>
            </a:r>
            <a:endParaRPr lang="en-US" altLang="zh-CN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2755" y="4180836"/>
            <a:ext cx="4739245" cy="257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315710" y="57181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采购单</a:t>
            </a:r>
            <a:endParaRPr lang="en-US" altLang="zh-CN" dirty="0"/>
          </a:p>
        </p:txBody>
      </p:sp>
      <p:sp>
        <p:nvSpPr>
          <p:cNvPr id="10" name="标题 1"/>
          <p:cNvSpPr txBox="1"/>
          <p:nvPr/>
        </p:nvSpPr>
        <p:spPr>
          <a:xfrm>
            <a:off x="511728" y="92279"/>
            <a:ext cx="5330271" cy="592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kern="1500" dirty="0"/>
              <a:t>物料采购单管理 分批采购</a:t>
            </a:r>
          </a:p>
        </p:txBody>
      </p:sp>
      <p:sp>
        <p:nvSpPr>
          <p:cNvPr id="11" name="矩形 10"/>
          <p:cNvSpPr/>
          <p:nvPr/>
        </p:nvSpPr>
        <p:spPr>
          <a:xfrm>
            <a:off x="327171" y="302004"/>
            <a:ext cx="201335" cy="32717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10"/>
          <p:cNvSpPr txBox="1"/>
          <p:nvPr/>
        </p:nvSpPr>
        <p:spPr>
          <a:xfrm>
            <a:off x="252073" y="910002"/>
            <a:ext cx="1199865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b="1" dirty="0"/>
              <a:t>供应商根据物料交期，按时送货，质检审核后确认具体数量，仓库生成包装条码，按库位放置物料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1583" y="15854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送货单</a:t>
            </a:r>
            <a:endParaRPr lang="en-US" altLang="zh-CN" dirty="0"/>
          </a:p>
        </p:txBody>
      </p:sp>
      <p:sp>
        <p:nvSpPr>
          <p:cNvPr id="12" name="TextBox 11"/>
          <p:cNvSpPr txBox="1"/>
          <p:nvPr/>
        </p:nvSpPr>
        <p:spPr>
          <a:xfrm>
            <a:off x="376997" y="262996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质检</a:t>
            </a:r>
            <a:endParaRPr lang="en-US" altLang="zh-CN" dirty="0"/>
          </a:p>
          <a:p>
            <a:r>
              <a:rPr lang="zh-CN" altLang="en-US" dirty="0"/>
              <a:t>信息</a:t>
            </a:r>
            <a:endParaRPr lang="en-US" altLang="zh-CN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342" y="1365709"/>
            <a:ext cx="7790284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342" y="2417933"/>
            <a:ext cx="10761663" cy="1070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8746" y="3730929"/>
            <a:ext cx="904087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76997" y="406022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入库</a:t>
            </a:r>
            <a:endParaRPr lang="en-US" altLang="zh-CN" dirty="0"/>
          </a:p>
          <a:p>
            <a:r>
              <a:rPr lang="zh-CN" altLang="en-US" dirty="0"/>
              <a:t>信息</a:t>
            </a:r>
            <a:endParaRPr lang="en-US" altLang="zh-CN" dirty="0"/>
          </a:p>
        </p:txBody>
      </p:sp>
      <p:sp>
        <p:nvSpPr>
          <p:cNvPr id="16" name="TextBox 15"/>
          <p:cNvSpPr txBox="1"/>
          <p:nvPr/>
        </p:nvSpPr>
        <p:spPr>
          <a:xfrm>
            <a:off x="7151672" y="54935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入库打码</a:t>
            </a:r>
          </a:p>
        </p:txBody>
      </p:sp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41919" y="4539344"/>
            <a:ext cx="3439086" cy="2277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标题 1"/>
          <p:cNvSpPr txBox="1"/>
          <p:nvPr/>
        </p:nvSpPr>
        <p:spPr>
          <a:xfrm>
            <a:off x="511728" y="92279"/>
            <a:ext cx="5330271" cy="592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kern="1500" dirty="0"/>
              <a:t>供应商送货 质检审核 打码入库</a:t>
            </a:r>
          </a:p>
        </p:txBody>
      </p:sp>
      <p:sp>
        <p:nvSpPr>
          <p:cNvPr id="15" name="矩形 14"/>
          <p:cNvSpPr/>
          <p:nvPr/>
        </p:nvSpPr>
        <p:spPr>
          <a:xfrm>
            <a:off x="327171" y="302004"/>
            <a:ext cx="201335" cy="32717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10"/>
          <p:cNvSpPr txBox="1"/>
          <p:nvPr/>
        </p:nvSpPr>
        <p:spPr>
          <a:xfrm>
            <a:off x="243684" y="910002"/>
            <a:ext cx="1199865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200" b="1" dirty="0"/>
              <a:t>PMC</a:t>
            </a:r>
            <a:r>
              <a:rPr lang="zh-CN" altLang="en-US" sz="1200" b="1" dirty="0"/>
              <a:t>选择已经用料满足需求的订单，下发到钢筋线，仓库备料，钢筋线生产后进行入库登记。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165" y="1637208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钢筋线</a:t>
            </a:r>
            <a:endParaRPr lang="en-US" altLang="zh-CN" dirty="0"/>
          </a:p>
          <a:p>
            <a:r>
              <a:rPr lang="zh-CN" altLang="en-US" dirty="0"/>
              <a:t>派单</a:t>
            </a:r>
            <a:endParaRPr lang="en-US" altLang="zh-CN" dirty="0"/>
          </a:p>
        </p:txBody>
      </p:sp>
      <p:sp>
        <p:nvSpPr>
          <p:cNvPr id="12" name="TextBox 11"/>
          <p:cNvSpPr txBox="1"/>
          <p:nvPr/>
        </p:nvSpPr>
        <p:spPr>
          <a:xfrm>
            <a:off x="323165" y="32791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领料</a:t>
            </a:r>
            <a:endParaRPr lang="en-US" altLang="zh-CN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0328" y="1184488"/>
            <a:ext cx="8427293" cy="16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0328" y="3179461"/>
            <a:ext cx="7756261" cy="1096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543465" y="455965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PAD</a:t>
            </a:r>
          </a:p>
          <a:p>
            <a:r>
              <a:rPr lang="zh-CN" altLang="en-US" dirty="0"/>
              <a:t>登记生产</a:t>
            </a:r>
            <a:endParaRPr lang="en-US" altLang="zh-CN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0328" y="5380713"/>
            <a:ext cx="9661586" cy="128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3164" y="569846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质检</a:t>
            </a:r>
            <a:endParaRPr lang="en-US" altLang="zh-CN" dirty="0"/>
          </a:p>
          <a:p>
            <a:r>
              <a:rPr lang="zh-CN" altLang="en-US" dirty="0"/>
              <a:t>入库</a:t>
            </a:r>
            <a:endParaRPr lang="en-US" altLang="zh-CN" dirty="0"/>
          </a:p>
        </p:txBody>
      </p:sp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5400000">
            <a:off x="8332831" y="2476433"/>
            <a:ext cx="3131851" cy="417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标题 1"/>
          <p:cNvSpPr txBox="1"/>
          <p:nvPr/>
        </p:nvSpPr>
        <p:spPr>
          <a:xfrm>
            <a:off x="511728" y="92279"/>
            <a:ext cx="5872294" cy="592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kern="1500" dirty="0"/>
              <a:t>钢筋线派单、领料、生产登记（支持</a:t>
            </a:r>
            <a:r>
              <a:rPr lang="en-US" altLang="zh-CN" sz="2400" b="1" kern="1500" dirty="0"/>
              <a:t>PAD</a:t>
            </a:r>
            <a:r>
              <a:rPr lang="zh-CN" altLang="en-US" sz="2400" b="1" kern="1500" dirty="0"/>
              <a:t>）</a:t>
            </a:r>
          </a:p>
        </p:txBody>
      </p:sp>
      <p:sp>
        <p:nvSpPr>
          <p:cNvPr id="14" name="矩形 13"/>
          <p:cNvSpPr/>
          <p:nvPr/>
        </p:nvSpPr>
        <p:spPr>
          <a:xfrm>
            <a:off x="327171" y="302004"/>
            <a:ext cx="201335" cy="32717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10"/>
          <p:cNvSpPr txBox="1"/>
          <p:nvPr/>
        </p:nvSpPr>
        <p:spPr>
          <a:xfrm>
            <a:off x="235295" y="841763"/>
            <a:ext cx="1199865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b="1" dirty="0"/>
              <a:t>产线负责人手机扫描构件二维码，点击工序登记，质检人员确认质量，完成对应工序处理。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07023" y="104482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手机登记</a:t>
            </a:r>
            <a:endParaRPr lang="en-US" altLang="zh-CN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84572" y="313512"/>
            <a:ext cx="135255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0" y="1756015"/>
            <a:ext cx="211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生产进度查看跟踪</a:t>
            </a:r>
            <a:endParaRPr lang="en-US" altLang="zh-CN" dirty="0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01" y="2125347"/>
            <a:ext cx="9000467" cy="3341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12" descr="45693929629641438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62468" y="1647012"/>
            <a:ext cx="3044207" cy="5097439"/>
          </a:xfrm>
          <a:prstGeom prst="rect">
            <a:avLst/>
          </a:prstGeom>
        </p:spPr>
      </p:pic>
      <p:sp>
        <p:nvSpPr>
          <p:cNvPr id="9" name="标题 1"/>
          <p:cNvSpPr txBox="1"/>
          <p:nvPr/>
        </p:nvSpPr>
        <p:spPr>
          <a:xfrm>
            <a:off x="511728" y="92279"/>
            <a:ext cx="10393960" cy="592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kern="1500" dirty="0"/>
              <a:t>构件半成品骨架搭建、脱模入库等工序质检，生产登记（支持手机）</a:t>
            </a:r>
          </a:p>
        </p:txBody>
      </p:sp>
      <p:sp>
        <p:nvSpPr>
          <p:cNvPr id="10" name="矩形 9"/>
          <p:cNvSpPr/>
          <p:nvPr/>
        </p:nvSpPr>
        <p:spPr>
          <a:xfrm>
            <a:off x="327171" y="302004"/>
            <a:ext cx="201335" cy="32717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10"/>
          <p:cNvSpPr txBox="1"/>
          <p:nvPr/>
        </p:nvSpPr>
        <p:spPr>
          <a:xfrm>
            <a:off x="235295" y="1009543"/>
            <a:ext cx="1199865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b="1" dirty="0"/>
              <a:t>已完成成品入库确认，在构件上粘贴已经打印好的条码。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1127" y="2472210"/>
            <a:ext cx="211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成品入库确认</a:t>
            </a:r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6639" y="1593903"/>
            <a:ext cx="8917026" cy="180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6637" y="3593049"/>
            <a:ext cx="4193216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757033" y="4913052"/>
            <a:ext cx="2113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成品条码打印</a:t>
            </a:r>
            <a:endParaRPr lang="en-US" altLang="zh-CN" dirty="0"/>
          </a:p>
        </p:txBody>
      </p:sp>
      <p:sp>
        <p:nvSpPr>
          <p:cNvPr id="9" name="标题 1"/>
          <p:cNvSpPr txBox="1"/>
          <p:nvPr/>
        </p:nvSpPr>
        <p:spPr>
          <a:xfrm>
            <a:off x="511728" y="92279"/>
            <a:ext cx="5330271" cy="592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kern="1500" dirty="0"/>
              <a:t>成品确定入库 设置库位 粘贴条码</a:t>
            </a:r>
          </a:p>
        </p:txBody>
      </p:sp>
      <p:sp>
        <p:nvSpPr>
          <p:cNvPr id="10" name="矩形 9"/>
          <p:cNvSpPr/>
          <p:nvPr/>
        </p:nvSpPr>
        <p:spPr>
          <a:xfrm>
            <a:off x="327171" y="302004"/>
            <a:ext cx="201335" cy="32717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10"/>
          <p:cNvSpPr txBox="1"/>
          <p:nvPr/>
        </p:nvSpPr>
        <p:spPr>
          <a:xfrm>
            <a:off x="235295" y="934042"/>
            <a:ext cx="11998650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b="1" dirty="0"/>
              <a:t>对已经生产完毕的订单设置出货信息，并生成出货单，进行出货操作。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6603" y="1278344"/>
            <a:ext cx="383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订单成品批量出货设置</a:t>
            </a:r>
            <a:endParaRPr lang="en-US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171" y="1589821"/>
            <a:ext cx="10751823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603" y="3485379"/>
            <a:ext cx="10961929" cy="73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29820" y="3054828"/>
            <a:ext cx="3835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生成出货单</a:t>
            </a:r>
            <a:endParaRPr lang="en-US" altLang="zh-CN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37779" y="4171520"/>
            <a:ext cx="5054221" cy="1894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223381" y="4817663"/>
            <a:ext cx="1037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出货单</a:t>
            </a:r>
            <a:endParaRPr lang="en-US" altLang="zh-CN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603" y="5071855"/>
            <a:ext cx="5473527" cy="58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0" y="4751700"/>
            <a:ext cx="474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设置运输车辆车号，对货单进行动态跟踪</a:t>
            </a:r>
            <a:endParaRPr lang="en-US" altLang="zh-CN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171" y="6094584"/>
            <a:ext cx="6955706" cy="6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0" y="5682022"/>
            <a:ext cx="474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根据出货单管理应收款信息</a:t>
            </a:r>
            <a:endParaRPr lang="en-US" altLang="zh-CN" dirty="0"/>
          </a:p>
        </p:txBody>
      </p:sp>
      <p:sp>
        <p:nvSpPr>
          <p:cNvPr id="15" name="标题 1"/>
          <p:cNvSpPr txBox="1"/>
          <p:nvPr/>
        </p:nvSpPr>
        <p:spPr>
          <a:xfrm>
            <a:off x="511728" y="92279"/>
            <a:ext cx="6971252" cy="592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kern="1500" dirty="0"/>
              <a:t>可出库货品设置 生成出货发票 生成出货单</a:t>
            </a:r>
          </a:p>
        </p:txBody>
      </p:sp>
      <p:sp>
        <p:nvSpPr>
          <p:cNvPr id="18" name="矩形 17"/>
          <p:cNvSpPr/>
          <p:nvPr/>
        </p:nvSpPr>
        <p:spPr>
          <a:xfrm>
            <a:off x="327171" y="302004"/>
            <a:ext cx="201335" cy="32717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88111" y="2541864"/>
            <a:ext cx="3215945" cy="732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b="1" dirty="0">
                <a:solidFill>
                  <a:srgbClr val="48BBCB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功 能 演 示 内 容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868723" y="3322041"/>
            <a:ext cx="44545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320019" y="3271707"/>
            <a:ext cx="1551963" cy="50334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511729" y="92279"/>
            <a:ext cx="4630722" cy="592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kern="1500" dirty="0"/>
              <a:t>智能制造重点领域方向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266423" y="1359095"/>
            <a:ext cx="1098958" cy="620785"/>
            <a:chOff x="1074490" y="1224871"/>
            <a:chExt cx="1098958" cy="620785"/>
          </a:xfrm>
        </p:grpSpPr>
        <p:sp>
          <p:nvSpPr>
            <p:cNvPr id="4" name="矩形 3"/>
            <p:cNvSpPr/>
            <p:nvPr/>
          </p:nvSpPr>
          <p:spPr>
            <a:xfrm>
              <a:off x="1074490" y="1224871"/>
              <a:ext cx="1098958" cy="620785"/>
            </a:xfrm>
            <a:prstGeom prst="rect">
              <a:avLst/>
            </a:prstGeom>
            <a:solidFill>
              <a:srgbClr val="48B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92604" y="1325539"/>
              <a:ext cx="646331" cy="4169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行业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266423" y="2291672"/>
            <a:ext cx="1098958" cy="620785"/>
            <a:chOff x="1084277" y="2157448"/>
            <a:chExt cx="1098958" cy="620785"/>
          </a:xfrm>
        </p:grpSpPr>
        <p:sp>
          <p:nvSpPr>
            <p:cNvPr id="8" name="矩形 7"/>
            <p:cNvSpPr/>
            <p:nvPr/>
          </p:nvSpPr>
          <p:spPr>
            <a:xfrm>
              <a:off x="1084277" y="2157448"/>
              <a:ext cx="1098958" cy="620785"/>
            </a:xfrm>
            <a:prstGeom prst="rect">
              <a:avLst/>
            </a:prstGeom>
            <a:solidFill>
              <a:srgbClr val="48B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02391" y="2258116"/>
              <a:ext cx="646331" cy="4169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工厂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266423" y="3239939"/>
            <a:ext cx="1098958" cy="620785"/>
            <a:chOff x="1092744" y="3105715"/>
            <a:chExt cx="1098958" cy="620785"/>
          </a:xfrm>
        </p:grpSpPr>
        <p:sp>
          <p:nvSpPr>
            <p:cNvPr id="10" name="矩形 9"/>
            <p:cNvSpPr/>
            <p:nvPr/>
          </p:nvSpPr>
          <p:spPr>
            <a:xfrm>
              <a:off x="1092744" y="3105715"/>
              <a:ext cx="1098958" cy="620785"/>
            </a:xfrm>
            <a:prstGeom prst="rect">
              <a:avLst/>
            </a:prstGeom>
            <a:solidFill>
              <a:srgbClr val="48B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10858" y="3206383"/>
              <a:ext cx="646331" cy="4169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设备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266423" y="4179739"/>
            <a:ext cx="1098958" cy="620785"/>
            <a:chOff x="1084277" y="4045515"/>
            <a:chExt cx="1098958" cy="620785"/>
          </a:xfrm>
        </p:grpSpPr>
        <p:sp>
          <p:nvSpPr>
            <p:cNvPr id="12" name="矩形 11"/>
            <p:cNvSpPr/>
            <p:nvPr/>
          </p:nvSpPr>
          <p:spPr>
            <a:xfrm>
              <a:off x="1084277" y="4045515"/>
              <a:ext cx="1098958" cy="620785"/>
            </a:xfrm>
            <a:prstGeom prst="rect">
              <a:avLst/>
            </a:prstGeom>
            <a:solidFill>
              <a:srgbClr val="48B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02391" y="4146183"/>
              <a:ext cx="646331" cy="4169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传输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266423" y="5153406"/>
            <a:ext cx="1098958" cy="620785"/>
            <a:chOff x="1109677" y="5019182"/>
            <a:chExt cx="1098958" cy="620785"/>
          </a:xfrm>
        </p:grpSpPr>
        <p:sp>
          <p:nvSpPr>
            <p:cNvPr id="14" name="矩形 13"/>
            <p:cNvSpPr/>
            <p:nvPr/>
          </p:nvSpPr>
          <p:spPr>
            <a:xfrm>
              <a:off x="1109677" y="5019182"/>
              <a:ext cx="1098958" cy="620785"/>
            </a:xfrm>
            <a:prstGeom prst="rect">
              <a:avLst/>
            </a:prstGeom>
            <a:solidFill>
              <a:srgbClr val="48BB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27791" y="5119850"/>
              <a:ext cx="646331" cy="4169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</a:rPr>
                <a:t>感知</a:t>
              </a:r>
            </a:p>
          </p:txBody>
        </p:sp>
      </p:grpSp>
      <p:sp>
        <p:nvSpPr>
          <p:cNvPr id="21" name="矩形 20"/>
          <p:cNvSpPr/>
          <p:nvPr/>
        </p:nvSpPr>
        <p:spPr>
          <a:xfrm>
            <a:off x="327171" y="302004"/>
            <a:ext cx="201335" cy="32717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154260" y="1350628"/>
            <a:ext cx="6610526" cy="629174"/>
          </a:xfrm>
          <a:prstGeom prst="rect">
            <a:avLst/>
          </a:prstGeom>
          <a:solidFill>
            <a:srgbClr val="35C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670364" y="1456761"/>
            <a:ext cx="2031325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产业互联网云平台</a:t>
            </a:r>
          </a:p>
        </p:txBody>
      </p:sp>
      <p:sp>
        <p:nvSpPr>
          <p:cNvPr id="25" name="矩形 24"/>
          <p:cNvSpPr/>
          <p:nvPr/>
        </p:nvSpPr>
        <p:spPr>
          <a:xfrm>
            <a:off x="3147270" y="2276213"/>
            <a:ext cx="1445609" cy="629174"/>
          </a:xfrm>
          <a:prstGeom prst="rect">
            <a:avLst/>
          </a:prstGeom>
          <a:solidFill>
            <a:srgbClr val="35C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4870275" y="2276213"/>
            <a:ext cx="1445609" cy="629174"/>
          </a:xfrm>
          <a:prstGeom prst="rect">
            <a:avLst/>
          </a:prstGeom>
          <a:solidFill>
            <a:srgbClr val="35C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593280" y="2276213"/>
            <a:ext cx="1445609" cy="629174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0205207" y="1352025"/>
            <a:ext cx="630805" cy="4412531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200660" y="2364584"/>
            <a:ext cx="1338828" cy="416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数字化工厂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923665" y="2382346"/>
            <a:ext cx="1338828" cy="416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工业大数据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46670" y="2364584"/>
            <a:ext cx="13388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智能化产线</a:t>
            </a:r>
          </a:p>
        </p:txBody>
      </p:sp>
      <p:sp>
        <p:nvSpPr>
          <p:cNvPr id="33" name="矩形 32"/>
          <p:cNvSpPr/>
          <p:nvPr/>
        </p:nvSpPr>
        <p:spPr>
          <a:xfrm>
            <a:off x="3140279" y="3225567"/>
            <a:ext cx="1445609" cy="629174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863284" y="3225567"/>
            <a:ext cx="1445609" cy="629174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586289" y="3225567"/>
            <a:ext cx="1445609" cy="629174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309295" y="3225567"/>
            <a:ext cx="1445609" cy="629174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3309085" y="3306299"/>
            <a:ext cx="1107996" cy="416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工业视觉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916674" y="3306299"/>
            <a:ext cx="1338828" cy="416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工业机器人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755095" y="3306299"/>
            <a:ext cx="1107996" cy="416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高端机床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486568" y="3306299"/>
            <a:ext cx="1107996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增材制造</a:t>
            </a:r>
          </a:p>
        </p:txBody>
      </p:sp>
      <p:sp>
        <p:nvSpPr>
          <p:cNvPr id="41" name="矩形 40"/>
          <p:cNvSpPr/>
          <p:nvPr/>
        </p:nvSpPr>
        <p:spPr>
          <a:xfrm>
            <a:off x="4864682" y="4149755"/>
            <a:ext cx="1445609" cy="629174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6587687" y="4149755"/>
            <a:ext cx="1445609" cy="629174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5033488" y="4255888"/>
            <a:ext cx="1107996" cy="416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工业通信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756493" y="4255888"/>
            <a:ext cx="1107996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工业网关</a:t>
            </a:r>
          </a:p>
        </p:txBody>
      </p:sp>
      <p:sp>
        <p:nvSpPr>
          <p:cNvPr id="45" name="矩形 44"/>
          <p:cNvSpPr/>
          <p:nvPr/>
        </p:nvSpPr>
        <p:spPr>
          <a:xfrm>
            <a:off x="4895695" y="5140355"/>
            <a:ext cx="1445609" cy="629174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6666383" y="5140355"/>
            <a:ext cx="1445609" cy="629174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949085" y="5228726"/>
            <a:ext cx="1338828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智能传感器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604357" y="5228726"/>
            <a:ext cx="1569660" cy="45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智能检测仪表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332897" y="3050459"/>
            <a:ext cx="5447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信息安全</a:t>
            </a:r>
          </a:p>
        </p:txBody>
      </p:sp>
      <p:sp>
        <p:nvSpPr>
          <p:cNvPr id="50" name="矩形 49"/>
          <p:cNvSpPr/>
          <p:nvPr/>
        </p:nvSpPr>
        <p:spPr>
          <a:xfrm>
            <a:off x="2969703" y="2172749"/>
            <a:ext cx="6937695" cy="838899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2971101" y="3122103"/>
            <a:ext cx="6937695" cy="838899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979490" y="4070059"/>
            <a:ext cx="6937695" cy="838899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980888" y="5019413"/>
            <a:ext cx="6937695" cy="838899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箭头连接符 56"/>
          <p:cNvCxnSpPr/>
          <p:nvPr/>
        </p:nvCxnSpPr>
        <p:spPr>
          <a:xfrm flipV="1">
            <a:off x="2667699" y="1442907"/>
            <a:ext cx="0" cy="4286774"/>
          </a:xfrm>
          <a:prstGeom prst="straightConnector1">
            <a:avLst/>
          </a:prstGeom>
          <a:ln w="12700"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正五边形 72"/>
          <p:cNvSpPr/>
          <p:nvPr/>
        </p:nvSpPr>
        <p:spPr>
          <a:xfrm>
            <a:off x="5455594" y="2634258"/>
            <a:ext cx="1275127" cy="1214406"/>
          </a:xfrm>
          <a:prstGeom prst="pentagon">
            <a:avLst/>
          </a:prstGeom>
          <a:noFill/>
          <a:ln w="320675">
            <a:solidFill>
              <a:srgbClr val="48B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11729" y="92279"/>
            <a:ext cx="4630722" cy="592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kern="1500" dirty="0"/>
              <a:t>数字化工厂的主要内容</a:t>
            </a:r>
          </a:p>
        </p:txBody>
      </p:sp>
      <p:sp>
        <p:nvSpPr>
          <p:cNvPr id="21" name="矩形 20"/>
          <p:cNvSpPr/>
          <p:nvPr/>
        </p:nvSpPr>
        <p:spPr>
          <a:xfrm>
            <a:off x="327171" y="302004"/>
            <a:ext cx="201335" cy="32717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TextBox 1"/>
          <p:cNvSpPr txBox="1"/>
          <p:nvPr/>
        </p:nvSpPr>
        <p:spPr>
          <a:xfrm>
            <a:off x="9649234" y="464902"/>
            <a:ext cx="2228629" cy="30264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39700" algn="l"/>
              </a:tabLst>
            </a:pPr>
            <a:r>
              <a:rPr lang="en-US" altLang="zh-CN" dirty="0">
                <a:solidFill>
                  <a:schemeClr val="bg1"/>
                </a:solidFill>
              </a:rPr>
              <a:t>	  物料管控数字化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698875" y="3067290"/>
            <a:ext cx="777777" cy="380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IT</a:t>
            </a:r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系统</a:t>
            </a:r>
          </a:p>
        </p:txBody>
      </p:sp>
      <p:cxnSp>
        <p:nvCxnSpPr>
          <p:cNvPr id="58" name="直接连接符 57"/>
          <p:cNvCxnSpPr/>
          <p:nvPr/>
        </p:nvCxnSpPr>
        <p:spPr>
          <a:xfrm>
            <a:off x="6093158" y="2572339"/>
            <a:ext cx="0" cy="21811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7737042" y="837379"/>
            <a:ext cx="2155523" cy="452948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8003628" y="869954"/>
            <a:ext cx="162235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制造资源数字化</a:t>
            </a:r>
          </a:p>
        </p:txBody>
      </p:sp>
      <p:sp>
        <p:nvSpPr>
          <p:cNvPr id="68" name="矩形 67"/>
          <p:cNvSpPr/>
          <p:nvPr/>
        </p:nvSpPr>
        <p:spPr>
          <a:xfrm>
            <a:off x="7750324" y="1345771"/>
            <a:ext cx="2128959" cy="1588797"/>
          </a:xfrm>
          <a:prstGeom prst="rect">
            <a:avLst/>
          </a:prstGeom>
          <a:noFill/>
          <a:ln>
            <a:solidFill>
              <a:srgbClr val="48BBC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7782256" y="1382606"/>
            <a:ext cx="20986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设备运行状态和运行参数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幼圆" pitchFamily="18" charset="0"/>
                <a:cs typeface="幼圆" pitchFamily="18" charset="0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</a:schemeClr>
                </a:solidFill>
                <a:latin typeface="幼圆" pitchFamily="18" charset="0"/>
                <a:cs typeface="幼圆" pitchFamily="18" charset="0"/>
              </a:rPr>
              <a:t>量具/模具在库/在工位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幼圆" pitchFamily="18" charset="0"/>
              <a:cs typeface="幼圆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幼圆" pitchFamily="18" charset="0"/>
                <a:cs typeface="幼圆" pitchFamily="18" charset="0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</a:schemeClr>
                </a:solidFill>
                <a:latin typeface="幼圆" pitchFamily="18" charset="0"/>
                <a:cs typeface="幼圆" pitchFamily="18" charset="0"/>
              </a:rPr>
              <a:t>装运车辆的定位/跟踪/调度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幼圆" pitchFamily="18" charset="0"/>
              <a:cs typeface="幼圆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幼圆" pitchFamily="18" charset="0"/>
                <a:cs typeface="幼圆" pitchFamily="18" charset="0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</a:schemeClr>
                </a:solidFill>
                <a:latin typeface="幼圆" pitchFamily="18" charset="0"/>
                <a:cs typeface="幼圆" pitchFamily="18" charset="0"/>
              </a:rPr>
              <a:t>关键岗位人员的定位/呼叫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幼圆" pitchFamily="18" charset="0"/>
              <a:cs typeface="幼圆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幼圆" pitchFamily="18" charset="0"/>
                <a:cs typeface="幼圆" pitchFamily="18" charset="0"/>
              </a:rPr>
              <a:t> </a:t>
            </a:r>
            <a:r>
              <a:rPr lang="en-US" altLang="zh-CN" sz="1200" dirty="0" err="1">
                <a:solidFill>
                  <a:schemeClr val="tx1">
                    <a:lumMod val="75000"/>
                  </a:schemeClr>
                </a:solidFill>
                <a:latin typeface="幼圆" pitchFamily="18" charset="0"/>
                <a:cs typeface="幼圆" pitchFamily="18" charset="0"/>
              </a:rPr>
              <a:t>资源的能力/效率跟踪分析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 rot="2286078">
            <a:off x="6164276" y="2721654"/>
            <a:ext cx="535724" cy="308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管 控</a:t>
            </a:r>
          </a:p>
        </p:txBody>
      </p:sp>
      <p:cxnSp>
        <p:nvCxnSpPr>
          <p:cNvPr id="76" name="直接连接符 75"/>
          <p:cNvCxnSpPr/>
          <p:nvPr/>
        </p:nvCxnSpPr>
        <p:spPr>
          <a:xfrm>
            <a:off x="6093158" y="2421337"/>
            <a:ext cx="0" cy="42783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 flipH="1">
            <a:off x="6514006" y="3033734"/>
            <a:ext cx="451607" cy="12723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 rot="17355850">
            <a:off x="6325066" y="3301891"/>
            <a:ext cx="535724" cy="308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物 流</a:t>
            </a:r>
          </a:p>
        </p:txBody>
      </p:sp>
      <p:cxnSp>
        <p:nvCxnSpPr>
          <p:cNvPr id="82" name="直接连接符 81"/>
          <p:cNvCxnSpPr/>
          <p:nvPr/>
        </p:nvCxnSpPr>
        <p:spPr>
          <a:xfrm flipH="1" flipV="1">
            <a:off x="6364402" y="3682485"/>
            <a:ext cx="257262" cy="34953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5839903" y="3664016"/>
            <a:ext cx="535724" cy="308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质 量</a:t>
            </a:r>
          </a:p>
        </p:txBody>
      </p:sp>
      <p:cxnSp>
        <p:nvCxnSpPr>
          <p:cNvPr id="88" name="直接连接符 87"/>
          <p:cNvCxnSpPr/>
          <p:nvPr/>
        </p:nvCxnSpPr>
        <p:spPr>
          <a:xfrm flipV="1">
            <a:off x="5573040" y="3667106"/>
            <a:ext cx="247476" cy="35652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 rot="4370012">
            <a:off x="5321184" y="3287910"/>
            <a:ext cx="535724" cy="308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设 备</a:t>
            </a:r>
          </a:p>
        </p:txBody>
      </p:sp>
      <p:cxnSp>
        <p:nvCxnSpPr>
          <p:cNvPr id="93" name="直接连接符 92"/>
          <p:cNvCxnSpPr/>
          <p:nvPr/>
        </p:nvCxnSpPr>
        <p:spPr>
          <a:xfrm>
            <a:off x="5212314" y="3033734"/>
            <a:ext cx="453005" cy="1426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 rot="19410949">
            <a:off x="5481971" y="2693690"/>
            <a:ext cx="535724" cy="3086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生 产</a:t>
            </a:r>
          </a:p>
        </p:txBody>
      </p:sp>
      <p:cxnSp>
        <p:nvCxnSpPr>
          <p:cNvPr id="147" name="直接连接符 146"/>
          <p:cNvCxnSpPr>
            <a:stCxn id="74" idx="0"/>
          </p:cNvCxnSpPr>
          <p:nvPr/>
        </p:nvCxnSpPr>
        <p:spPr>
          <a:xfrm flipV="1">
            <a:off x="6527372" y="2404559"/>
            <a:ext cx="354351" cy="349981"/>
          </a:xfrm>
          <a:prstGeom prst="line">
            <a:avLst/>
          </a:prstGeom>
          <a:ln>
            <a:solidFill>
              <a:srgbClr val="48B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连接符 147"/>
          <p:cNvCxnSpPr/>
          <p:nvPr/>
        </p:nvCxnSpPr>
        <p:spPr>
          <a:xfrm>
            <a:off x="6881107" y="2407476"/>
            <a:ext cx="856292" cy="958"/>
          </a:xfrm>
          <a:prstGeom prst="line">
            <a:avLst/>
          </a:prstGeom>
          <a:ln>
            <a:solidFill>
              <a:srgbClr val="48B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接连接符 149"/>
          <p:cNvCxnSpPr/>
          <p:nvPr/>
        </p:nvCxnSpPr>
        <p:spPr>
          <a:xfrm>
            <a:off x="6731534" y="3618002"/>
            <a:ext cx="531890" cy="341522"/>
          </a:xfrm>
          <a:prstGeom prst="line">
            <a:avLst/>
          </a:prstGeom>
          <a:ln>
            <a:solidFill>
              <a:srgbClr val="48B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 flipV="1">
            <a:off x="7257796" y="3957350"/>
            <a:ext cx="856292" cy="958"/>
          </a:xfrm>
          <a:prstGeom prst="line">
            <a:avLst/>
          </a:prstGeom>
          <a:ln>
            <a:solidFill>
              <a:srgbClr val="48B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矩形 152"/>
          <p:cNvSpPr/>
          <p:nvPr/>
        </p:nvSpPr>
        <p:spPr>
          <a:xfrm>
            <a:off x="8122355" y="3689859"/>
            <a:ext cx="2155523" cy="452948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TextBox 153"/>
          <p:cNvSpPr txBox="1"/>
          <p:nvPr/>
        </p:nvSpPr>
        <p:spPr>
          <a:xfrm>
            <a:off x="8388941" y="3722434"/>
            <a:ext cx="162235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物料管控数字化</a:t>
            </a:r>
          </a:p>
        </p:txBody>
      </p:sp>
      <p:sp>
        <p:nvSpPr>
          <p:cNvPr id="155" name="矩形 154"/>
          <p:cNvSpPr/>
          <p:nvPr/>
        </p:nvSpPr>
        <p:spPr>
          <a:xfrm>
            <a:off x="8135637" y="4198251"/>
            <a:ext cx="2128959" cy="1588797"/>
          </a:xfrm>
          <a:prstGeom prst="rect">
            <a:avLst/>
          </a:prstGeom>
          <a:noFill/>
          <a:ln>
            <a:solidFill>
              <a:srgbClr val="48BBC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TextBox 155"/>
          <p:cNvSpPr txBox="1"/>
          <p:nvPr/>
        </p:nvSpPr>
        <p:spPr>
          <a:xfrm>
            <a:off x="8133065" y="4235086"/>
            <a:ext cx="21563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/>
              <a:t>  </a:t>
            </a:r>
            <a:r>
              <a:rPr lang="zh-CN" altLang="zh-CN" sz="1200" dirty="0"/>
              <a:t>物流通道及设备监控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/>
              <a:t>  </a:t>
            </a:r>
            <a:r>
              <a:rPr lang="zh-CN" altLang="zh-CN" sz="1200" dirty="0"/>
              <a:t>叉车</a:t>
            </a:r>
            <a:r>
              <a:rPr lang="en-US" altLang="zh-CN" sz="1200" dirty="0"/>
              <a:t>/AGV/</a:t>
            </a:r>
            <a:r>
              <a:rPr lang="zh-CN" altLang="zh-CN" sz="1200" dirty="0"/>
              <a:t>堆垛机运行情况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幼圆" pitchFamily="18" charset="0"/>
              <a:cs typeface="幼圆" pitchFamily="18" charset="0"/>
            </a:endParaRPr>
          </a:p>
          <a:p>
            <a:pPr lvl="0"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/>
              <a:t>  </a:t>
            </a:r>
            <a:r>
              <a:rPr lang="zh-CN" altLang="zh-CN" sz="1200" dirty="0"/>
              <a:t>物流设备位置数字地图显示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幼圆" pitchFamily="18" charset="0"/>
              <a:cs typeface="幼圆" pitchFamily="18" charset="0"/>
            </a:endParaRPr>
          </a:p>
          <a:p>
            <a:pPr lvl="0"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/>
              <a:t>  </a:t>
            </a:r>
            <a:r>
              <a:rPr lang="zh-CN" altLang="zh-CN" sz="1200" dirty="0"/>
              <a:t>配送执行状态跟踪及监控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幼圆" pitchFamily="18" charset="0"/>
              <a:cs typeface="幼圆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/>
              <a:t>  </a:t>
            </a:r>
            <a:r>
              <a:rPr lang="zh-CN" altLang="zh-CN" sz="1200" dirty="0"/>
              <a:t>仓库出入库</a:t>
            </a:r>
            <a:r>
              <a:rPr lang="en-US" altLang="zh-CN" sz="1200" dirty="0"/>
              <a:t>/</a:t>
            </a:r>
            <a:r>
              <a:rPr lang="zh-CN" altLang="zh-CN" sz="1200" dirty="0"/>
              <a:t>库存</a:t>
            </a:r>
            <a:r>
              <a:rPr lang="en-US" altLang="zh-CN" sz="1200" dirty="0"/>
              <a:t>/</a:t>
            </a:r>
            <a:r>
              <a:rPr lang="zh-CN" altLang="zh-CN" sz="1200" dirty="0"/>
              <a:t>缺料跟踪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57" name="直接连接符 156"/>
          <p:cNvCxnSpPr/>
          <p:nvPr/>
        </p:nvCxnSpPr>
        <p:spPr>
          <a:xfrm flipH="1" flipV="1">
            <a:off x="5256413" y="2427562"/>
            <a:ext cx="354351" cy="349981"/>
          </a:xfrm>
          <a:prstGeom prst="line">
            <a:avLst/>
          </a:prstGeom>
          <a:ln>
            <a:solidFill>
              <a:srgbClr val="48B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/>
        </p:nvCxnSpPr>
        <p:spPr>
          <a:xfrm flipH="1">
            <a:off x="4393824" y="2413227"/>
            <a:ext cx="856292" cy="958"/>
          </a:xfrm>
          <a:prstGeom prst="line">
            <a:avLst/>
          </a:prstGeom>
          <a:ln>
            <a:solidFill>
              <a:srgbClr val="48B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矩形 158"/>
          <p:cNvSpPr/>
          <p:nvPr/>
        </p:nvSpPr>
        <p:spPr>
          <a:xfrm>
            <a:off x="2239141" y="851757"/>
            <a:ext cx="2155523" cy="452948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TextBox 159"/>
          <p:cNvSpPr txBox="1"/>
          <p:nvPr/>
        </p:nvSpPr>
        <p:spPr>
          <a:xfrm>
            <a:off x="2505727" y="884332"/>
            <a:ext cx="162235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生产过程数字化</a:t>
            </a:r>
          </a:p>
        </p:txBody>
      </p:sp>
      <p:sp>
        <p:nvSpPr>
          <p:cNvPr id="161" name="矩形 160"/>
          <p:cNvSpPr/>
          <p:nvPr/>
        </p:nvSpPr>
        <p:spPr>
          <a:xfrm>
            <a:off x="2252423" y="1360149"/>
            <a:ext cx="2128959" cy="1588797"/>
          </a:xfrm>
          <a:prstGeom prst="rect">
            <a:avLst/>
          </a:prstGeom>
          <a:noFill/>
          <a:ln>
            <a:solidFill>
              <a:srgbClr val="48BBC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TextBox 161"/>
          <p:cNvSpPr txBox="1"/>
          <p:nvPr/>
        </p:nvSpPr>
        <p:spPr>
          <a:xfrm>
            <a:off x="2249851" y="1396984"/>
            <a:ext cx="21563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/>
              <a:t>  </a:t>
            </a:r>
            <a:r>
              <a:rPr lang="zh-CN" altLang="zh-CN" sz="1200" dirty="0"/>
              <a:t>各工位关重件安装匹配查验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0"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/>
              <a:t>  </a:t>
            </a:r>
            <a:r>
              <a:rPr lang="zh-CN" altLang="zh-CN" sz="1200" dirty="0"/>
              <a:t>生产报工与节拍价值分析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幼圆" pitchFamily="18" charset="0"/>
              <a:cs typeface="幼圆" pitchFamily="18" charset="0"/>
            </a:endParaRPr>
          </a:p>
          <a:p>
            <a:pPr lvl="0"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/>
              <a:t>  </a:t>
            </a:r>
            <a:r>
              <a:rPr lang="zh-CN" altLang="zh-CN" sz="1200" dirty="0"/>
              <a:t>各型号</a:t>
            </a:r>
            <a:r>
              <a:rPr lang="en-US" altLang="zh-CN" sz="1200" dirty="0"/>
              <a:t>/</a:t>
            </a:r>
            <a:r>
              <a:rPr lang="zh-CN" altLang="zh-CN" sz="1200" dirty="0"/>
              <a:t>各订单的完工情况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幼圆" pitchFamily="18" charset="0"/>
              <a:cs typeface="幼圆" pitchFamily="18" charset="0"/>
            </a:endParaRPr>
          </a:p>
          <a:p>
            <a:pPr lvl="0"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/>
              <a:t>  </a:t>
            </a:r>
            <a:r>
              <a:rPr lang="zh-CN" altLang="zh-CN" sz="1200" dirty="0"/>
              <a:t>各工位</a:t>
            </a:r>
            <a:r>
              <a:rPr lang="en-US" altLang="zh-CN" sz="1200" dirty="0"/>
              <a:t>/</a:t>
            </a:r>
            <a:r>
              <a:rPr lang="zh-CN" altLang="zh-CN" sz="1200" dirty="0"/>
              <a:t>各关重件实作工时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幼圆" pitchFamily="18" charset="0"/>
              <a:cs typeface="幼圆" pitchFamily="18" charset="0"/>
            </a:endParaRPr>
          </a:p>
          <a:p>
            <a:pPr lvl="0"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>
                <a:solidFill>
                  <a:schemeClr val="tx1">
                    <a:lumMod val="75000"/>
                  </a:schemeClr>
                </a:solidFill>
                <a:latin typeface="幼圆" pitchFamily="18" charset="0"/>
                <a:cs typeface="幼圆" pitchFamily="18" charset="0"/>
              </a:rPr>
              <a:t> </a:t>
            </a:r>
            <a:r>
              <a:rPr lang="zh-CN" altLang="en-US" sz="1200" dirty="0"/>
              <a:t>进度跟踪</a:t>
            </a:r>
            <a:r>
              <a:rPr lang="en-US" altLang="zh-CN" sz="1200" dirty="0"/>
              <a:t>(</a:t>
            </a:r>
            <a:r>
              <a:rPr lang="zh-CN" altLang="zh-CN" sz="1200" dirty="0"/>
              <a:t>工位</a:t>
            </a:r>
            <a:r>
              <a:rPr lang="en-US" altLang="zh-CN" sz="1200" dirty="0"/>
              <a:t>/</a:t>
            </a:r>
            <a:r>
              <a:rPr lang="zh-CN" altLang="zh-CN" sz="1200" dirty="0"/>
              <a:t>工序</a:t>
            </a:r>
            <a:r>
              <a:rPr lang="en-US" altLang="zh-CN" sz="1200" dirty="0"/>
              <a:t>/</a:t>
            </a:r>
            <a:r>
              <a:rPr lang="zh-CN" altLang="zh-CN" sz="1200" dirty="0"/>
              <a:t>部件</a:t>
            </a:r>
            <a:r>
              <a:rPr lang="en-US" altLang="zh-CN" sz="1200" dirty="0"/>
              <a:t>) </a:t>
            </a:r>
            <a:endParaRPr lang="zh-CN" altLang="zh-CN" sz="1200" dirty="0"/>
          </a:p>
        </p:txBody>
      </p:sp>
      <p:cxnSp>
        <p:nvCxnSpPr>
          <p:cNvPr id="163" name="直接连接符 162"/>
          <p:cNvCxnSpPr/>
          <p:nvPr/>
        </p:nvCxnSpPr>
        <p:spPr>
          <a:xfrm flipH="1">
            <a:off x="4899858" y="3571994"/>
            <a:ext cx="531890" cy="341522"/>
          </a:xfrm>
          <a:prstGeom prst="line">
            <a:avLst/>
          </a:prstGeom>
          <a:ln>
            <a:solidFill>
              <a:srgbClr val="48B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 flipH="1" flipV="1">
            <a:off x="4045895" y="3911342"/>
            <a:ext cx="856292" cy="958"/>
          </a:xfrm>
          <a:prstGeom prst="line">
            <a:avLst/>
          </a:prstGeom>
          <a:ln>
            <a:solidFill>
              <a:srgbClr val="48B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矩形 164"/>
          <p:cNvSpPr/>
          <p:nvPr/>
        </p:nvSpPr>
        <p:spPr>
          <a:xfrm>
            <a:off x="1891209" y="3635217"/>
            <a:ext cx="2155523" cy="452948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TextBox 165"/>
          <p:cNvSpPr txBox="1"/>
          <p:nvPr/>
        </p:nvSpPr>
        <p:spPr>
          <a:xfrm>
            <a:off x="2157795" y="3667792"/>
            <a:ext cx="162235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现场运行数字化</a:t>
            </a:r>
          </a:p>
        </p:txBody>
      </p:sp>
      <p:sp>
        <p:nvSpPr>
          <p:cNvPr id="167" name="矩形 166"/>
          <p:cNvSpPr/>
          <p:nvPr/>
        </p:nvSpPr>
        <p:spPr>
          <a:xfrm>
            <a:off x="1904491" y="4143609"/>
            <a:ext cx="2128959" cy="1588797"/>
          </a:xfrm>
          <a:prstGeom prst="rect">
            <a:avLst/>
          </a:prstGeom>
          <a:noFill/>
          <a:ln>
            <a:solidFill>
              <a:srgbClr val="48BBC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TextBox 167"/>
          <p:cNvSpPr txBox="1"/>
          <p:nvPr/>
        </p:nvSpPr>
        <p:spPr>
          <a:xfrm>
            <a:off x="1936423" y="4180444"/>
            <a:ext cx="20617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/>
              <a:t>  </a:t>
            </a:r>
            <a:r>
              <a:rPr lang="zh-CN" altLang="zh-CN" sz="1200" dirty="0"/>
              <a:t>安灯内容信息采集与发布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/>
              <a:t>  </a:t>
            </a:r>
            <a:r>
              <a:rPr lang="zh-CN" altLang="zh-CN" sz="1200" dirty="0"/>
              <a:t>设备运行状态和运行参数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幼圆" pitchFamily="18" charset="0"/>
              <a:cs typeface="幼圆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/>
              <a:t>  </a:t>
            </a:r>
            <a:r>
              <a:rPr lang="zh-CN" altLang="zh-CN" sz="1200" dirty="0"/>
              <a:t>线边物料的消耗与配送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幼圆" pitchFamily="18" charset="0"/>
              <a:cs typeface="幼圆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/>
              <a:t>  </a:t>
            </a:r>
            <a:r>
              <a:rPr lang="zh-CN" altLang="zh-CN" sz="1200" dirty="0"/>
              <a:t>现场视频采集与近景分析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幼圆" pitchFamily="18" charset="0"/>
              <a:cs typeface="幼圆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/>
              <a:t>  </a:t>
            </a:r>
            <a:r>
              <a:rPr lang="zh-CN" altLang="zh-CN" sz="1200" dirty="0"/>
              <a:t>现场环境</a:t>
            </a:r>
            <a:r>
              <a:rPr lang="en-US" altLang="zh-CN" sz="1200" dirty="0"/>
              <a:t> (</a:t>
            </a:r>
            <a:r>
              <a:rPr lang="zh-CN" altLang="zh-CN" sz="1200" dirty="0"/>
              <a:t>光</a:t>
            </a:r>
            <a:r>
              <a:rPr lang="en-US" altLang="zh-CN" sz="1200" dirty="0"/>
              <a:t>/</a:t>
            </a:r>
            <a:r>
              <a:rPr lang="zh-CN" altLang="zh-CN" sz="1200" dirty="0"/>
              <a:t>温</a:t>
            </a:r>
            <a:r>
              <a:rPr lang="en-US" altLang="zh-CN" sz="1200" dirty="0"/>
              <a:t>/</a:t>
            </a:r>
            <a:r>
              <a:rPr lang="zh-CN" altLang="zh-CN" sz="1200" dirty="0"/>
              <a:t>湿</a:t>
            </a:r>
            <a:r>
              <a:rPr lang="en-US" altLang="zh-CN" sz="1200" dirty="0"/>
              <a:t>/</a:t>
            </a:r>
            <a:r>
              <a:rPr lang="zh-CN" altLang="zh-CN" sz="1200" dirty="0"/>
              <a:t>尘</a:t>
            </a:r>
            <a:r>
              <a:rPr lang="en-US" altLang="zh-CN" sz="1200" dirty="0"/>
              <a:t>/</a:t>
            </a:r>
            <a:r>
              <a:rPr lang="zh-CN" altLang="zh-CN" sz="1200" dirty="0"/>
              <a:t>气</a:t>
            </a:r>
            <a:r>
              <a:rPr lang="en-US" altLang="zh-CN" sz="1200" dirty="0"/>
              <a:t>)</a:t>
            </a:r>
            <a:endParaRPr lang="zh-CN" altLang="zh-CN" sz="1200" dirty="0"/>
          </a:p>
        </p:txBody>
      </p:sp>
      <p:cxnSp>
        <p:nvCxnSpPr>
          <p:cNvPr id="170" name="直接连接符 169"/>
          <p:cNvCxnSpPr/>
          <p:nvPr/>
        </p:nvCxnSpPr>
        <p:spPr>
          <a:xfrm>
            <a:off x="6107482" y="4011288"/>
            <a:ext cx="0" cy="517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/>
          <p:cNvSpPr/>
          <p:nvPr/>
        </p:nvSpPr>
        <p:spPr>
          <a:xfrm>
            <a:off x="4898958" y="4536535"/>
            <a:ext cx="2415461" cy="452948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2" name="TextBox 171"/>
          <p:cNvSpPr txBox="1"/>
          <p:nvPr/>
        </p:nvSpPr>
        <p:spPr>
          <a:xfrm>
            <a:off x="5295513" y="4569110"/>
            <a:ext cx="1622351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质量管控数字化</a:t>
            </a:r>
          </a:p>
        </p:txBody>
      </p:sp>
      <p:sp>
        <p:nvSpPr>
          <p:cNvPr id="173" name="矩形 172"/>
          <p:cNvSpPr/>
          <p:nvPr/>
        </p:nvSpPr>
        <p:spPr>
          <a:xfrm>
            <a:off x="4912239" y="5044927"/>
            <a:ext cx="2385693" cy="1588797"/>
          </a:xfrm>
          <a:prstGeom prst="rect">
            <a:avLst/>
          </a:prstGeom>
          <a:noFill/>
          <a:ln>
            <a:solidFill>
              <a:srgbClr val="48BBC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4" name="TextBox 173"/>
          <p:cNvSpPr txBox="1"/>
          <p:nvPr/>
        </p:nvSpPr>
        <p:spPr>
          <a:xfrm>
            <a:off x="4944172" y="5081762"/>
            <a:ext cx="23102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/>
              <a:t>  </a:t>
            </a:r>
            <a:r>
              <a:rPr lang="zh-CN" altLang="zh-CN" sz="1200" dirty="0"/>
              <a:t>质量统计分析报表及异常报告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/>
              <a:t>  </a:t>
            </a:r>
            <a:r>
              <a:rPr lang="zh-CN" altLang="zh-CN" sz="1200" dirty="0"/>
              <a:t>质检现场数据</a:t>
            </a:r>
            <a:r>
              <a:rPr lang="en-US" altLang="zh-CN" sz="1200" dirty="0"/>
              <a:t>/</a:t>
            </a:r>
            <a:r>
              <a:rPr lang="zh-CN" altLang="zh-CN" sz="1200" dirty="0"/>
              <a:t>质检设施数据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幼圆" pitchFamily="18" charset="0"/>
              <a:cs typeface="幼圆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/>
              <a:t>  </a:t>
            </a:r>
            <a:r>
              <a:rPr lang="zh-CN" altLang="zh-CN" sz="1200" dirty="0"/>
              <a:t>主机及关重件流转过程监控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幼圆" pitchFamily="18" charset="0"/>
              <a:cs typeface="幼圆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/>
              <a:t>  </a:t>
            </a:r>
            <a:r>
              <a:rPr lang="zh-CN" altLang="zh-CN" sz="1200" dirty="0"/>
              <a:t>质量报表数据</a:t>
            </a:r>
            <a:r>
              <a:rPr lang="en-US" altLang="zh-CN" sz="1200" dirty="0"/>
              <a:t>/</a:t>
            </a:r>
            <a:r>
              <a:rPr lang="zh-CN" altLang="zh-CN" sz="1200" dirty="0"/>
              <a:t>统计分析数据</a:t>
            </a:r>
            <a:endParaRPr lang="en-US" altLang="zh-CN" sz="1200" dirty="0">
              <a:solidFill>
                <a:schemeClr val="tx1">
                  <a:lumMod val="75000"/>
                </a:schemeClr>
              </a:solidFill>
              <a:latin typeface="幼圆" pitchFamily="18" charset="0"/>
              <a:cs typeface="幼圆" pitchFamily="18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  <a:tabLst>
                <a:tab pos="139700" algn="l"/>
              </a:tabLst>
            </a:pPr>
            <a:r>
              <a:rPr lang="en-US" altLang="zh-CN" sz="1200" dirty="0"/>
              <a:t>  </a:t>
            </a:r>
            <a:r>
              <a:rPr lang="zh-CN" altLang="zh-CN" sz="1200" dirty="0"/>
              <a:t>现场质量事故位置与性质分析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椭圆 57"/>
          <p:cNvSpPr/>
          <p:nvPr/>
        </p:nvSpPr>
        <p:spPr>
          <a:xfrm>
            <a:off x="3903259" y="3029803"/>
            <a:ext cx="4189863" cy="1514901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2849034" y="1420046"/>
            <a:ext cx="6303433" cy="1309505"/>
          </a:xfrm>
          <a:custGeom>
            <a:avLst/>
            <a:gdLst>
              <a:gd name="connsiteX0" fmla="*/ 4721225 w 4727575"/>
              <a:gd name="connsiteY0" fmla="*/ 6350 h 1370075"/>
              <a:gd name="connsiteX1" fmla="*/ 4721225 w 4727575"/>
              <a:gd name="connsiteY1" fmla="*/ 1020063 h 1370075"/>
              <a:gd name="connsiteX2" fmla="*/ 2630296 w 4727575"/>
              <a:gd name="connsiteY2" fmla="*/ 1020063 h 1370075"/>
              <a:gd name="connsiteX3" fmla="*/ 2630296 w 4727575"/>
              <a:gd name="connsiteY3" fmla="*/ 1133347 h 1370075"/>
              <a:gd name="connsiteX4" fmla="*/ 2989326 w 4727575"/>
              <a:gd name="connsiteY4" fmla="*/ 1133347 h 1370075"/>
              <a:gd name="connsiteX5" fmla="*/ 2363723 w 4727575"/>
              <a:gd name="connsiteY5" fmla="*/ 1363725 h 1370075"/>
              <a:gd name="connsiteX6" fmla="*/ 1738248 w 4727575"/>
              <a:gd name="connsiteY6" fmla="*/ 1133347 h 1370075"/>
              <a:gd name="connsiteX7" fmla="*/ 2097278 w 4727575"/>
              <a:gd name="connsiteY7" fmla="*/ 1133347 h 1370075"/>
              <a:gd name="connsiteX8" fmla="*/ 2097278 w 4727575"/>
              <a:gd name="connsiteY8" fmla="*/ 1020063 h 1370075"/>
              <a:gd name="connsiteX9" fmla="*/ 6350 w 4727575"/>
              <a:gd name="connsiteY9" fmla="*/ 1020063 h 1370075"/>
              <a:gd name="connsiteX10" fmla="*/ 6350 w 4727575"/>
              <a:gd name="connsiteY10" fmla="*/ 6350 h 1370075"/>
              <a:gd name="connsiteX11" fmla="*/ 4721225 w 4727575"/>
              <a:gd name="connsiteY11" fmla="*/ 6350 h 1370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4727575" h="1370075">
                <a:moveTo>
                  <a:pt x="4721225" y="6350"/>
                </a:moveTo>
                <a:lnTo>
                  <a:pt x="4721225" y="1020063"/>
                </a:lnTo>
                <a:lnTo>
                  <a:pt x="2630296" y="1020063"/>
                </a:lnTo>
                <a:lnTo>
                  <a:pt x="2630296" y="1133347"/>
                </a:lnTo>
                <a:lnTo>
                  <a:pt x="2989326" y="1133347"/>
                </a:lnTo>
                <a:lnTo>
                  <a:pt x="2363723" y="1363725"/>
                </a:lnTo>
                <a:lnTo>
                  <a:pt x="1738248" y="1133347"/>
                </a:lnTo>
                <a:lnTo>
                  <a:pt x="2097278" y="1133347"/>
                </a:lnTo>
                <a:lnTo>
                  <a:pt x="2097278" y="1020063"/>
                </a:lnTo>
                <a:lnTo>
                  <a:pt x="6350" y="1020063"/>
                </a:lnTo>
                <a:lnTo>
                  <a:pt x="6350" y="6350"/>
                </a:lnTo>
                <a:lnTo>
                  <a:pt x="4721225" y="6350"/>
                </a:lnTo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165145" y="1420046"/>
            <a:ext cx="2441577" cy="4870475"/>
          </a:xfrm>
          <a:custGeom>
            <a:avLst/>
            <a:gdLst>
              <a:gd name="connsiteX0" fmla="*/ 6350 w 1798637"/>
              <a:gd name="connsiteY0" fmla="*/ 6350 h 4870475"/>
              <a:gd name="connsiteX1" fmla="*/ 1420431 w 1798637"/>
              <a:gd name="connsiteY1" fmla="*/ 6350 h 4870475"/>
              <a:gd name="connsiteX2" fmla="*/ 1420431 w 1798637"/>
              <a:gd name="connsiteY2" fmla="*/ 2108961 h 4870475"/>
              <a:gd name="connsiteX3" fmla="*/ 1523936 w 1798637"/>
              <a:gd name="connsiteY3" fmla="*/ 2108961 h 4870475"/>
              <a:gd name="connsiteX4" fmla="*/ 1523936 w 1798637"/>
              <a:gd name="connsiteY4" fmla="*/ 1814068 h 4870475"/>
              <a:gd name="connsiteX5" fmla="*/ 1792287 w 1798637"/>
              <a:gd name="connsiteY5" fmla="*/ 2435224 h 4870475"/>
              <a:gd name="connsiteX6" fmla="*/ 1523936 w 1798637"/>
              <a:gd name="connsiteY6" fmla="*/ 3056381 h 4870475"/>
              <a:gd name="connsiteX7" fmla="*/ 1523936 w 1798637"/>
              <a:gd name="connsiteY7" fmla="*/ 2761487 h 4870475"/>
              <a:gd name="connsiteX8" fmla="*/ 1420431 w 1798637"/>
              <a:gd name="connsiteY8" fmla="*/ 2761487 h 4870475"/>
              <a:gd name="connsiteX9" fmla="*/ 1420431 w 1798637"/>
              <a:gd name="connsiteY9" fmla="*/ 4864125 h 4870475"/>
              <a:gd name="connsiteX10" fmla="*/ 6350 w 1798637"/>
              <a:gd name="connsiteY10" fmla="*/ 4864125 h 4870475"/>
              <a:gd name="connsiteX11" fmla="*/ 6350 w 1798637"/>
              <a:gd name="connsiteY11" fmla="*/ 6350 h 4870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798637" h="4870475">
                <a:moveTo>
                  <a:pt x="6350" y="6350"/>
                </a:moveTo>
                <a:lnTo>
                  <a:pt x="1420431" y="6350"/>
                </a:lnTo>
                <a:lnTo>
                  <a:pt x="1420431" y="2108961"/>
                </a:lnTo>
                <a:lnTo>
                  <a:pt x="1523936" y="2108961"/>
                </a:lnTo>
                <a:lnTo>
                  <a:pt x="1523936" y="1814068"/>
                </a:lnTo>
                <a:lnTo>
                  <a:pt x="1792287" y="2435224"/>
                </a:lnTo>
                <a:lnTo>
                  <a:pt x="1523936" y="3056381"/>
                </a:lnTo>
                <a:lnTo>
                  <a:pt x="1523936" y="2761487"/>
                </a:lnTo>
                <a:lnTo>
                  <a:pt x="1420431" y="2761487"/>
                </a:lnTo>
                <a:lnTo>
                  <a:pt x="1420431" y="4864125"/>
                </a:lnTo>
                <a:lnTo>
                  <a:pt x="6350" y="4864125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2849034" y="4917057"/>
            <a:ext cx="6303433" cy="1373464"/>
          </a:xfrm>
          <a:custGeom>
            <a:avLst/>
            <a:gdLst>
              <a:gd name="connsiteX0" fmla="*/ 6350 w 4727575"/>
              <a:gd name="connsiteY0" fmla="*/ 1435125 h 1441475"/>
              <a:gd name="connsiteX1" fmla="*/ 6350 w 4727575"/>
              <a:gd name="connsiteY1" fmla="*/ 316230 h 1441475"/>
              <a:gd name="connsiteX2" fmla="*/ 2109723 w 4727575"/>
              <a:gd name="connsiteY2" fmla="*/ 316230 h 1441475"/>
              <a:gd name="connsiteX3" fmla="*/ 2109723 w 4727575"/>
              <a:gd name="connsiteY3" fmla="*/ 229870 h 1441475"/>
              <a:gd name="connsiteX4" fmla="*/ 1672590 w 4727575"/>
              <a:gd name="connsiteY4" fmla="*/ 229870 h 1441475"/>
              <a:gd name="connsiteX5" fmla="*/ 2363851 w 4727575"/>
              <a:gd name="connsiteY5" fmla="*/ 6350 h 1441475"/>
              <a:gd name="connsiteX6" fmla="*/ 3054984 w 4727575"/>
              <a:gd name="connsiteY6" fmla="*/ 229870 h 1441475"/>
              <a:gd name="connsiteX7" fmla="*/ 2617851 w 4727575"/>
              <a:gd name="connsiteY7" fmla="*/ 229870 h 1441475"/>
              <a:gd name="connsiteX8" fmla="*/ 2617851 w 4727575"/>
              <a:gd name="connsiteY8" fmla="*/ 316230 h 1441475"/>
              <a:gd name="connsiteX9" fmla="*/ 4721225 w 4727575"/>
              <a:gd name="connsiteY9" fmla="*/ 316230 h 1441475"/>
              <a:gd name="connsiteX10" fmla="*/ 4721225 w 4727575"/>
              <a:gd name="connsiteY10" fmla="*/ 1435125 h 1441475"/>
              <a:gd name="connsiteX11" fmla="*/ 6350 w 4727575"/>
              <a:gd name="connsiteY11" fmla="*/ 1435125 h 144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4727575" h="1441475">
                <a:moveTo>
                  <a:pt x="6350" y="1435125"/>
                </a:moveTo>
                <a:lnTo>
                  <a:pt x="6350" y="316230"/>
                </a:lnTo>
                <a:lnTo>
                  <a:pt x="2109723" y="316230"/>
                </a:lnTo>
                <a:lnTo>
                  <a:pt x="2109723" y="229870"/>
                </a:lnTo>
                <a:lnTo>
                  <a:pt x="1672590" y="229870"/>
                </a:lnTo>
                <a:lnTo>
                  <a:pt x="2363851" y="6350"/>
                </a:lnTo>
                <a:lnTo>
                  <a:pt x="3054984" y="229870"/>
                </a:lnTo>
                <a:lnTo>
                  <a:pt x="2617851" y="229870"/>
                </a:lnTo>
                <a:lnTo>
                  <a:pt x="2617851" y="316230"/>
                </a:lnTo>
                <a:lnTo>
                  <a:pt x="4721225" y="316230"/>
                </a:lnTo>
                <a:lnTo>
                  <a:pt x="4721225" y="1435125"/>
                </a:lnTo>
                <a:lnTo>
                  <a:pt x="6350" y="1435125"/>
                </a:lnTo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Freeform 3"/>
          <p:cNvSpPr/>
          <p:nvPr/>
        </p:nvSpPr>
        <p:spPr>
          <a:xfrm>
            <a:off x="9368884" y="1420046"/>
            <a:ext cx="2587327" cy="4870475"/>
          </a:xfrm>
          <a:custGeom>
            <a:avLst/>
            <a:gdLst>
              <a:gd name="connsiteX0" fmla="*/ 2006600 w 2012950"/>
              <a:gd name="connsiteY0" fmla="*/ 4864125 h 4870475"/>
              <a:gd name="connsiteX1" fmla="*/ 449326 w 2012950"/>
              <a:gd name="connsiteY1" fmla="*/ 4864125 h 4870475"/>
              <a:gd name="connsiteX2" fmla="*/ 449326 w 2012950"/>
              <a:gd name="connsiteY2" fmla="*/ 2727071 h 4870475"/>
              <a:gd name="connsiteX3" fmla="*/ 298322 w 2012950"/>
              <a:gd name="connsiteY3" fmla="*/ 2727071 h 4870475"/>
              <a:gd name="connsiteX4" fmla="*/ 298322 w 2012950"/>
              <a:gd name="connsiteY4" fmla="*/ 3129534 h 4870475"/>
              <a:gd name="connsiteX5" fmla="*/ 6350 w 2012950"/>
              <a:gd name="connsiteY5" fmla="*/ 2435224 h 4870475"/>
              <a:gd name="connsiteX6" fmla="*/ 298322 w 2012950"/>
              <a:gd name="connsiteY6" fmla="*/ 1741043 h 4870475"/>
              <a:gd name="connsiteX7" fmla="*/ 298322 w 2012950"/>
              <a:gd name="connsiteY7" fmla="*/ 2143379 h 4870475"/>
              <a:gd name="connsiteX8" fmla="*/ 449326 w 2012950"/>
              <a:gd name="connsiteY8" fmla="*/ 2143379 h 4870475"/>
              <a:gd name="connsiteX9" fmla="*/ 449326 w 2012950"/>
              <a:gd name="connsiteY9" fmla="*/ 6350 h 4870475"/>
              <a:gd name="connsiteX10" fmla="*/ 2006600 w 2012950"/>
              <a:gd name="connsiteY10" fmla="*/ 6350 h 4870475"/>
              <a:gd name="connsiteX11" fmla="*/ 2006600 w 2012950"/>
              <a:gd name="connsiteY11" fmla="*/ 4864125 h 4870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2012950" h="4870475">
                <a:moveTo>
                  <a:pt x="2006600" y="4864125"/>
                </a:moveTo>
                <a:lnTo>
                  <a:pt x="449326" y="4864125"/>
                </a:lnTo>
                <a:lnTo>
                  <a:pt x="449326" y="2727071"/>
                </a:lnTo>
                <a:lnTo>
                  <a:pt x="298322" y="2727071"/>
                </a:lnTo>
                <a:lnTo>
                  <a:pt x="298322" y="3129534"/>
                </a:lnTo>
                <a:lnTo>
                  <a:pt x="6350" y="2435224"/>
                </a:lnTo>
                <a:lnTo>
                  <a:pt x="298322" y="1741043"/>
                </a:lnTo>
                <a:lnTo>
                  <a:pt x="298322" y="2143379"/>
                </a:lnTo>
                <a:lnTo>
                  <a:pt x="449326" y="2143379"/>
                </a:lnTo>
                <a:lnTo>
                  <a:pt x="449326" y="6350"/>
                </a:lnTo>
                <a:lnTo>
                  <a:pt x="2006600" y="6350"/>
                </a:lnTo>
                <a:lnTo>
                  <a:pt x="2006600" y="4864125"/>
                </a:lnTo>
              </a:path>
            </a:pathLst>
          </a:custGeom>
          <a:solidFill>
            <a:srgbClr val="000000">
              <a:alpha val="0"/>
            </a:srgbClr>
          </a:solidFill>
          <a:ln w="19050">
            <a:solidFill>
              <a:schemeClr val="tx1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TextBox 1"/>
          <p:cNvSpPr txBox="1"/>
          <p:nvPr/>
        </p:nvSpPr>
        <p:spPr>
          <a:xfrm>
            <a:off x="448386" y="2470245"/>
            <a:ext cx="1436291" cy="20005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微软雅黑" pitchFamily="18" charset="0"/>
                <a:cs typeface="微软雅黑" pitchFamily="18" charset="0"/>
              </a:rPr>
              <a:t>智能化加工设备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933064" y="4852348"/>
            <a:ext cx="41517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微软雅黑" pitchFamily="18" charset="0"/>
                <a:cs typeface="微软雅黑" pitchFamily="18" charset="0"/>
              </a:rPr>
              <a:t>DNC</a:t>
            </a:r>
          </a:p>
        </p:txBody>
      </p:sp>
      <p:sp>
        <p:nvSpPr>
          <p:cNvPr id="72" name="TextBox 1"/>
          <p:cNvSpPr txBox="1"/>
          <p:nvPr/>
        </p:nvSpPr>
        <p:spPr>
          <a:xfrm>
            <a:off x="627922" y="3645848"/>
            <a:ext cx="10772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微软雅黑" pitchFamily="18" charset="0"/>
                <a:cs typeface="微软雅黑" pitchFamily="18" charset="0"/>
              </a:rPr>
              <a:t>智能化机械手</a:t>
            </a:r>
          </a:p>
        </p:txBody>
      </p:sp>
      <p:sp>
        <p:nvSpPr>
          <p:cNvPr id="77" name="TextBox 1"/>
          <p:cNvSpPr txBox="1"/>
          <p:nvPr/>
        </p:nvSpPr>
        <p:spPr>
          <a:xfrm>
            <a:off x="593418" y="5995348"/>
            <a:ext cx="10772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0" b="1" dirty="0" err="1">
                <a:solidFill>
                  <a:schemeClr val="bg2">
                    <a:lumMod val="50000"/>
                  </a:schemeClr>
                </a:solidFill>
                <a:latin typeface="微软雅黑" pitchFamily="18" charset="0"/>
                <a:cs typeface="微软雅黑" pitchFamily="18" charset="0"/>
              </a:rPr>
              <a:t>智能</a:t>
            </a:r>
            <a:r>
              <a:rPr lang="zh-CN" altLang="en-US" sz="1400" b="1" dirty="0">
                <a:solidFill>
                  <a:schemeClr val="bg2">
                    <a:lumMod val="50000"/>
                  </a:schemeClr>
                </a:solidFill>
                <a:latin typeface="微软雅黑" pitchFamily="18" charset="0"/>
                <a:cs typeface="微软雅黑" pitchFamily="18" charset="0"/>
              </a:rPr>
              <a:t>模具</a:t>
            </a:r>
            <a:r>
              <a:rPr lang="en-US" altLang="zh-CN" sz="1400" b="1" dirty="0" err="1">
                <a:solidFill>
                  <a:schemeClr val="bg2">
                    <a:lumMod val="50000"/>
                  </a:schemeClr>
                </a:solidFill>
                <a:latin typeface="微软雅黑" pitchFamily="18" charset="0"/>
                <a:cs typeface="微软雅黑" pitchFamily="18" charset="0"/>
              </a:rPr>
              <a:t>管理</a:t>
            </a:r>
            <a:endParaRPr lang="en-US" altLang="zh-CN" sz="1400" b="1" dirty="0">
              <a:solidFill>
                <a:schemeClr val="bg2">
                  <a:lumMod val="50000"/>
                </a:schemeClr>
              </a:solidFill>
              <a:latin typeface="微软雅黑" pitchFamily="18" charset="0"/>
              <a:cs typeface="微软雅黑" pitchFamily="18" charset="0"/>
            </a:endParaRPr>
          </a:p>
        </p:txBody>
      </p:sp>
      <p:sp>
        <p:nvSpPr>
          <p:cNvPr id="78" name="TextBox 1"/>
          <p:cNvSpPr txBox="1"/>
          <p:nvPr/>
        </p:nvSpPr>
        <p:spPr>
          <a:xfrm>
            <a:off x="3539067" y="2240700"/>
            <a:ext cx="897682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微软雅黑" pitchFamily="18" charset="0"/>
                <a:cs typeface="微软雅黑" pitchFamily="18" charset="0"/>
              </a:rPr>
              <a:t>中央控制室</a:t>
            </a:r>
          </a:p>
        </p:txBody>
      </p:sp>
      <p:sp>
        <p:nvSpPr>
          <p:cNvPr id="79" name="TextBox 1"/>
          <p:cNvSpPr txBox="1"/>
          <p:nvPr/>
        </p:nvSpPr>
        <p:spPr>
          <a:xfrm>
            <a:off x="5649163" y="2229239"/>
            <a:ext cx="96500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微软雅黑" pitchFamily="18" charset="0"/>
                <a:cs typeface="微软雅黑" pitchFamily="18" charset="0"/>
              </a:rPr>
              <a:t>现场Andon</a:t>
            </a:r>
          </a:p>
        </p:txBody>
      </p:sp>
      <p:sp>
        <p:nvSpPr>
          <p:cNvPr id="80" name="TextBox 1"/>
          <p:cNvSpPr txBox="1"/>
          <p:nvPr/>
        </p:nvSpPr>
        <p:spPr>
          <a:xfrm>
            <a:off x="7484533" y="2232074"/>
            <a:ext cx="10772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微软雅黑" pitchFamily="18" charset="0"/>
                <a:cs typeface="微软雅黑" pitchFamily="18" charset="0"/>
              </a:rPr>
              <a:t>现场监视装置</a:t>
            </a:r>
          </a:p>
        </p:txBody>
      </p:sp>
      <p:sp>
        <p:nvSpPr>
          <p:cNvPr id="85" name="TextBox 1"/>
          <p:cNvSpPr txBox="1"/>
          <p:nvPr/>
        </p:nvSpPr>
        <p:spPr>
          <a:xfrm>
            <a:off x="5449563" y="3726907"/>
            <a:ext cx="1587351" cy="31175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400" b="1" dirty="0">
                <a:solidFill>
                  <a:srgbClr val="00B050"/>
                </a:solidFill>
                <a:latin typeface="微软雅黑" pitchFamily="18" charset="0"/>
                <a:cs typeface="微软雅黑" pitchFamily="18" charset="0"/>
              </a:rPr>
              <a:t>数字化工厂</a:t>
            </a:r>
          </a:p>
        </p:txBody>
      </p:sp>
      <p:sp>
        <p:nvSpPr>
          <p:cNvPr id="86" name="TextBox 1"/>
          <p:cNvSpPr txBox="1"/>
          <p:nvPr/>
        </p:nvSpPr>
        <p:spPr>
          <a:xfrm>
            <a:off x="3261101" y="6071548"/>
            <a:ext cx="125675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微软雅黑" pitchFamily="18" charset="0"/>
                <a:cs typeface="微软雅黑" pitchFamily="18" charset="0"/>
              </a:rPr>
              <a:t>自动化立体仓库</a:t>
            </a:r>
          </a:p>
        </p:txBody>
      </p:sp>
      <p:sp>
        <p:nvSpPr>
          <p:cNvPr id="87" name="TextBox 1"/>
          <p:cNvSpPr txBox="1"/>
          <p:nvPr/>
        </p:nvSpPr>
        <p:spPr>
          <a:xfrm>
            <a:off x="5614834" y="6071548"/>
            <a:ext cx="111466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微软雅黑" pitchFamily="18" charset="0"/>
                <a:cs typeface="微软雅黑" pitchFamily="18" charset="0"/>
              </a:rPr>
              <a:t>AGV智能小车</a:t>
            </a:r>
          </a:p>
        </p:txBody>
      </p:sp>
      <p:sp>
        <p:nvSpPr>
          <p:cNvPr id="88" name="TextBox 1"/>
          <p:cNvSpPr txBox="1"/>
          <p:nvPr/>
        </p:nvSpPr>
        <p:spPr>
          <a:xfrm>
            <a:off x="7358967" y="6071548"/>
            <a:ext cx="1436291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微软雅黑" pitchFamily="18" charset="0"/>
                <a:cs typeface="微软雅黑" pitchFamily="18" charset="0"/>
              </a:rPr>
              <a:t>公共资源定位系统</a:t>
            </a:r>
          </a:p>
        </p:txBody>
      </p:sp>
      <p:sp>
        <p:nvSpPr>
          <p:cNvPr id="89" name="TextBox 1"/>
          <p:cNvSpPr txBox="1"/>
          <p:nvPr/>
        </p:nvSpPr>
        <p:spPr>
          <a:xfrm>
            <a:off x="10417341" y="2425214"/>
            <a:ext cx="10772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微软雅黑" pitchFamily="18" charset="0"/>
                <a:cs typeface="微软雅黑" pitchFamily="18" charset="0"/>
              </a:rPr>
              <a:t>高级计划排程</a:t>
            </a:r>
          </a:p>
        </p:txBody>
      </p:sp>
      <p:sp>
        <p:nvSpPr>
          <p:cNvPr id="90" name="TextBox 1"/>
          <p:cNvSpPr txBox="1"/>
          <p:nvPr/>
        </p:nvSpPr>
        <p:spPr>
          <a:xfrm>
            <a:off x="10417341" y="3631714"/>
            <a:ext cx="10772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微软雅黑" pitchFamily="18" charset="0"/>
                <a:cs typeface="微软雅黑" pitchFamily="18" charset="0"/>
              </a:rPr>
              <a:t>执行过程调度</a:t>
            </a:r>
          </a:p>
        </p:txBody>
      </p:sp>
      <p:sp>
        <p:nvSpPr>
          <p:cNvPr id="91" name="TextBox 1"/>
          <p:cNvSpPr txBox="1"/>
          <p:nvPr/>
        </p:nvSpPr>
        <p:spPr>
          <a:xfrm>
            <a:off x="10327573" y="4859540"/>
            <a:ext cx="125675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微软雅黑" pitchFamily="18" charset="0"/>
                <a:cs typeface="微软雅黑" pitchFamily="18" charset="0"/>
              </a:rPr>
              <a:t>数字化物流管控</a:t>
            </a:r>
          </a:p>
        </p:txBody>
      </p:sp>
      <p:sp>
        <p:nvSpPr>
          <p:cNvPr id="92" name="TextBox 1"/>
          <p:cNvSpPr txBox="1"/>
          <p:nvPr/>
        </p:nvSpPr>
        <p:spPr>
          <a:xfrm>
            <a:off x="10327573" y="5995348"/>
            <a:ext cx="1256754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0" b="1" dirty="0">
                <a:solidFill>
                  <a:schemeClr val="bg2">
                    <a:lumMod val="50000"/>
                  </a:schemeClr>
                </a:solidFill>
                <a:latin typeface="微软雅黑" pitchFamily="18" charset="0"/>
                <a:cs typeface="微软雅黑" pitchFamily="18" charset="0"/>
              </a:rPr>
              <a:t>数字化质量检测</a:t>
            </a:r>
          </a:p>
        </p:txBody>
      </p:sp>
      <p:sp>
        <p:nvSpPr>
          <p:cNvPr id="93" name="标题 1"/>
          <p:cNvSpPr txBox="1"/>
          <p:nvPr/>
        </p:nvSpPr>
        <p:spPr>
          <a:xfrm>
            <a:off x="511729" y="92279"/>
            <a:ext cx="5384104" cy="5920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kern="1500" dirty="0"/>
              <a:t>大数据驱动的智能制造数字化工厂整体方案</a:t>
            </a:r>
          </a:p>
        </p:txBody>
      </p:sp>
      <p:sp>
        <p:nvSpPr>
          <p:cNvPr id="94" name="矩形 93"/>
          <p:cNvSpPr/>
          <p:nvPr/>
        </p:nvSpPr>
        <p:spPr>
          <a:xfrm>
            <a:off x="327171" y="302004"/>
            <a:ext cx="201335" cy="32717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燕尾形 29"/>
          <p:cNvSpPr/>
          <p:nvPr/>
        </p:nvSpPr>
        <p:spPr>
          <a:xfrm>
            <a:off x="232016" y="805216"/>
            <a:ext cx="2456597" cy="450376"/>
          </a:xfrm>
          <a:prstGeom prst="chevron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设计数据</a:t>
            </a:r>
          </a:p>
        </p:txBody>
      </p:sp>
      <p:sp>
        <p:nvSpPr>
          <p:cNvPr id="31" name="燕尾形 30"/>
          <p:cNvSpPr/>
          <p:nvPr/>
        </p:nvSpPr>
        <p:spPr>
          <a:xfrm>
            <a:off x="2581705" y="807490"/>
            <a:ext cx="2536209" cy="450376"/>
          </a:xfrm>
          <a:prstGeom prst="chevron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生产数据</a:t>
            </a:r>
          </a:p>
        </p:txBody>
      </p:sp>
      <p:sp>
        <p:nvSpPr>
          <p:cNvPr id="32" name="燕尾形 31"/>
          <p:cNvSpPr/>
          <p:nvPr/>
        </p:nvSpPr>
        <p:spPr>
          <a:xfrm>
            <a:off x="5036028" y="821139"/>
            <a:ext cx="2579427" cy="450376"/>
          </a:xfrm>
          <a:prstGeom prst="chevron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装配数据</a:t>
            </a:r>
          </a:p>
        </p:txBody>
      </p:sp>
      <p:sp>
        <p:nvSpPr>
          <p:cNvPr id="33" name="燕尾形 32"/>
          <p:cNvSpPr/>
          <p:nvPr/>
        </p:nvSpPr>
        <p:spPr>
          <a:xfrm>
            <a:off x="7519920" y="821138"/>
            <a:ext cx="2101757" cy="450376"/>
          </a:xfrm>
          <a:prstGeom prst="chevron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管控数据</a:t>
            </a:r>
          </a:p>
        </p:txBody>
      </p:sp>
      <p:sp>
        <p:nvSpPr>
          <p:cNvPr id="34" name="燕尾形 33"/>
          <p:cNvSpPr/>
          <p:nvPr/>
        </p:nvSpPr>
        <p:spPr>
          <a:xfrm>
            <a:off x="9512492" y="821138"/>
            <a:ext cx="2515737" cy="450376"/>
          </a:xfrm>
          <a:prstGeom prst="chevron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物流数据</a:t>
            </a:r>
          </a:p>
        </p:txBody>
      </p:sp>
      <p:sp>
        <p:nvSpPr>
          <p:cNvPr id="35" name="矩形 34"/>
          <p:cNvSpPr/>
          <p:nvPr/>
        </p:nvSpPr>
        <p:spPr>
          <a:xfrm>
            <a:off x="799857" y="6346210"/>
            <a:ext cx="1970642" cy="498142"/>
          </a:xfrm>
          <a:prstGeom prst="rect">
            <a:avLst/>
          </a:prstGeom>
          <a:solidFill>
            <a:srgbClr val="35C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海量</a:t>
            </a:r>
          </a:p>
        </p:txBody>
      </p:sp>
      <p:sp>
        <p:nvSpPr>
          <p:cNvPr id="36" name="矩形 35"/>
          <p:cNvSpPr/>
          <p:nvPr/>
        </p:nvSpPr>
        <p:spPr>
          <a:xfrm>
            <a:off x="3367909" y="6346210"/>
            <a:ext cx="1970642" cy="498142"/>
          </a:xfrm>
          <a:prstGeom prst="rect">
            <a:avLst/>
          </a:prstGeom>
          <a:solidFill>
            <a:srgbClr val="35C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多源多样</a:t>
            </a:r>
          </a:p>
        </p:txBody>
      </p:sp>
      <p:sp>
        <p:nvSpPr>
          <p:cNvPr id="37" name="矩形 36"/>
          <p:cNvSpPr/>
          <p:nvPr/>
        </p:nvSpPr>
        <p:spPr>
          <a:xfrm>
            <a:off x="5785837" y="6346210"/>
            <a:ext cx="1970642" cy="498142"/>
          </a:xfrm>
          <a:prstGeom prst="rect">
            <a:avLst/>
          </a:prstGeom>
          <a:solidFill>
            <a:srgbClr val="35C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高维度</a:t>
            </a:r>
          </a:p>
        </p:txBody>
      </p:sp>
      <p:sp>
        <p:nvSpPr>
          <p:cNvPr id="38" name="矩形 37"/>
          <p:cNvSpPr/>
          <p:nvPr/>
        </p:nvSpPr>
        <p:spPr>
          <a:xfrm>
            <a:off x="8176471" y="6346210"/>
            <a:ext cx="1970642" cy="498142"/>
          </a:xfrm>
          <a:prstGeom prst="rect">
            <a:avLst/>
          </a:prstGeom>
          <a:solidFill>
            <a:srgbClr val="35C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尺度标准不一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7765" y="1515732"/>
            <a:ext cx="1658907" cy="628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1500" y="1522082"/>
            <a:ext cx="1503752" cy="627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92915" y="1515731"/>
            <a:ext cx="1484399" cy="632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05530" y="1560779"/>
            <a:ext cx="1502412" cy="742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207806" y="2710854"/>
            <a:ext cx="1498239" cy="77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214156" y="3936284"/>
            <a:ext cx="1491890" cy="815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225054" y="5155721"/>
            <a:ext cx="1506868" cy="731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83622" y="5293264"/>
            <a:ext cx="1414250" cy="657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16541" y="5297339"/>
            <a:ext cx="1502883" cy="65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319753" y="5284159"/>
            <a:ext cx="1513658" cy="67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47810" y="1575759"/>
            <a:ext cx="1532746" cy="74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47812" y="2755301"/>
            <a:ext cx="1539069" cy="738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43259" y="3867271"/>
            <a:ext cx="1548785" cy="851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39186" y="5086706"/>
            <a:ext cx="1567252" cy="760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矩形 50"/>
          <p:cNvSpPr/>
          <p:nvPr/>
        </p:nvSpPr>
        <p:spPr>
          <a:xfrm>
            <a:off x="3370183" y="6305266"/>
            <a:ext cx="1970642" cy="498142"/>
          </a:xfrm>
          <a:prstGeom prst="rect">
            <a:avLst/>
          </a:prstGeom>
          <a:solidFill>
            <a:srgbClr val="35C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多源多样</a:t>
            </a:r>
          </a:p>
        </p:txBody>
      </p:sp>
      <p:sp>
        <p:nvSpPr>
          <p:cNvPr id="52" name="椭圆 51"/>
          <p:cNvSpPr/>
          <p:nvPr/>
        </p:nvSpPr>
        <p:spPr>
          <a:xfrm>
            <a:off x="2538482" y="3384645"/>
            <a:ext cx="2019869" cy="8052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500"/>
              </a:lnSpc>
            </a:pPr>
            <a:r>
              <a:rPr lang="en-US" altLang="zh-CN" dirty="0" err="1">
                <a:solidFill>
                  <a:schemeClr val="bg1"/>
                </a:solidFill>
                <a:latin typeface="微软雅黑" pitchFamily="18" charset="0"/>
                <a:cs typeface="微软雅黑" pitchFamily="18" charset="0"/>
              </a:rPr>
              <a:t>智能加工中</a:t>
            </a:r>
            <a:endParaRPr lang="en-US" altLang="zh-CN" dirty="0">
              <a:solidFill>
                <a:schemeClr val="bg1"/>
              </a:solidFill>
              <a:latin typeface="微软雅黑" pitchFamily="18" charset="0"/>
              <a:cs typeface="微软雅黑" pitchFamily="18" charset="0"/>
            </a:endParaRPr>
          </a:p>
          <a:p>
            <a:pPr>
              <a:lnSpc>
                <a:spcPts val="1500"/>
              </a:lnSpc>
            </a:pPr>
            <a:r>
              <a:rPr lang="en-US" altLang="zh-CN" dirty="0" err="1">
                <a:solidFill>
                  <a:schemeClr val="bg1"/>
                </a:solidFill>
                <a:latin typeface="微软雅黑" pitchFamily="18" charset="0"/>
                <a:cs typeface="微软雅黑" pitchFamily="18" charset="0"/>
              </a:rPr>
              <a:t>心与生产线</a:t>
            </a:r>
            <a:endParaRPr lang="en-US" altLang="zh-CN" dirty="0">
              <a:solidFill>
                <a:schemeClr val="bg1"/>
              </a:solidFill>
              <a:latin typeface="微软雅黑" pitchFamily="18" charset="0"/>
              <a:cs typeface="微软雅黑" pitchFamily="18" charset="0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5024649" y="4135271"/>
            <a:ext cx="2019869" cy="83478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500"/>
              </a:lnSpc>
              <a:tabLst/>
            </a:pPr>
            <a:r>
              <a:rPr lang="en-US" altLang="zh-CN" dirty="0" err="1">
                <a:solidFill>
                  <a:schemeClr val="bg1"/>
                </a:solidFill>
                <a:latin typeface="微软雅黑" pitchFamily="18" charset="0"/>
                <a:cs typeface="微软雅黑" pitchFamily="18" charset="0"/>
              </a:rPr>
              <a:t>智能化仓储/运输与物流</a:t>
            </a:r>
          </a:p>
        </p:txBody>
      </p:sp>
      <p:sp>
        <p:nvSpPr>
          <p:cNvPr id="54" name="椭圆 53"/>
          <p:cNvSpPr/>
          <p:nvPr/>
        </p:nvSpPr>
        <p:spPr>
          <a:xfrm>
            <a:off x="7415282" y="3305033"/>
            <a:ext cx="2019869" cy="83478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500"/>
              </a:lnSpc>
            </a:pPr>
            <a:r>
              <a:rPr lang="en-US" altLang="zh-CN" dirty="0" err="1">
                <a:solidFill>
                  <a:schemeClr val="bg1"/>
                </a:solidFill>
                <a:latin typeface="微软雅黑" pitchFamily="18" charset="0"/>
                <a:cs typeface="微软雅黑" pitchFamily="18" charset="0"/>
              </a:rPr>
              <a:t>智能化生产</a:t>
            </a:r>
            <a:endParaRPr lang="en-US" altLang="zh-CN" dirty="0">
              <a:solidFill>
                <a:schemeClr val="bg1"/>
              </a:solidFill>
              <a:latin typeface="微软雅黑" pitchFamily="18" charset="0"/>
              <a:cs typeface="微软雅黑" pitchFamily="18" charset="0"/>
            </a:endParaRPr>
          </a:p>
          <a:p>
            <a:pPr>
              <a:lnSpc>
                <a:spcPts val="1500"/>
              </a:lnSpc>
            </a:pPr>
            <a:r>
              <a:rPr lang="en-US" altLang="zh-CN" dirty="0" err="1">
                <a:solidFill>
                  <a:schemeClr val="bg1"/>
                </a:solidFill>
                <a:latin typeface="微软雅黑" pitchFamily="18" charset="0"/>
                <a:cs typeface="微软雅黑" pitchFamily="18" charset="0"/>
              </a:rPr>
              <a:t>过程管控</a:t>
            </a:r>
            <a:endParaRPr lang="en-US" altLang="zh-CN" dirty="0">
              <a:solidFill>
                <a:schemeClr val="bg1"/>
              </a:solidFill>
              <a:latin typeface="微软雅黑" pitchFamily="18" charset="0"/>
              <a:cs typeface="微软雅黑" pitchFamily="18" charset="0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5070140" y="2665862"/>
            <a:ext cx="2019869" cy="83478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500"/>
              </a:lnSpc>
            </a:pPr>
            <a:r>
              <a:rPr lang="en-US" altLang="zh-CN" dirty="0" err="1">
                <a:solidFill>
                  <a:schemeClr val="bg1"/>
                </a:solidFill>
                <a:latin typeface="微软雅黑" pitchFamily="18" charset="0"/>
                <a:cs typeface="微软雅黑" pitchFamily="18" charset="0"/>
              </a:rPr>
              <a:t>智能化生产</a:t>
            </a:r>
            <a:endParaRPr lang="en-US" altLang="zh-CN" dirty="0">
              <a:solidFill>
                <a:schemeClr val="bg1"/>
              </a:solidFill>
              <a:latin typeface="微软雅黑" pitchFamily="18" charset="0"/>
              <a:cs typeface="微软雅黑" pitchFamily="18" charset="0"/>
            </a:endParaRPr>
          </a:p>
          <a:p>
            <a:pPr>
              <a:lnSpc>
                <a:spcPts val="1500"/>
              </a:lnSpc>
            </a:pPr>
            <a:r>
              <a:rPr lang="en-US" altLang="zh-CN" dirty="0" err="1">
                <a:solidFill>
                  <a:schemeClr val="bg1"/>
                </a:solidFill>
                <a:latin typeface="微软雅黑" pitchFamily="18" charset="0"/>
                <a:cs typeface="微软雅黑" pitchFamily="18" charset="0"/>
              </a:rPr>
              <a:t>过程管控</a:t>
            </a:r>
            <a:endParaRPr lang="en-US" altLang="zh-CN" dirty="0">
              <a:solidFill>
                <a:schemeClr val="bg1"/>
              </a:solidFill>
              <a:latin typeface="微软雅黑" pitchFamily="18" charset="0"/>
              <a:cs typeface="微软雅黑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/>
          <p:nvPr/>
        </p:nvSpPr>
        <p:spPr>
          <a:xfrm>
            <a:off x="511729" y="92279"/>
            <a:ext cx="4630722" cy="592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kern="1500" dirty="0"/>
              <a:t>数字化工厂对</a:t>
            </a:r>
            <a:r>
              <a:rPr lang="en-US" altLang="zh-CN" sz="2400" b="1" kern="1500" dirty="0"/>
              <a:t>IT</a:t>
            </a:r>
            <a:r>
              <a:rPr lang="zh-CN" altLang="en-US" sz="2400" b="1" kern="1500" dirty="0"/>
              <a:t>系统的要求</a:t>
            </a:r>
          </a:p>
        </p:txBody>
      </p:sp>
      <p:sp>
        <p:nvSpPr>
          <p:cNvPr id="8" name="矩形 7"/>
          <p:cNvSpPr/>
          <p:nvPr/>
        </p:nvSpPr>
        <p:spPr>
          <a:xfrm>
            <a:off x="327171" y="302004"/>
            <a:ext cx="201335" cy="32717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391619" y="4390082"/>
            <a:ext cx="1501183" cy="360648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28228" y="4364196"/>
            <a:ext cx="102796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数据聚合</a:t>
            </a:r>
          </a:p>
        </p:txBody>
      </p:sp>
      <p:sp>
        <p:nvSpPr>
          <p:cNvPr id="12" name="矩形 11"/>
          <p:cNvSpPr/>
          <p:nvPr/>
        </p:nvSpPr>
        <p:spPr>
          <a:xfrm>
            <a:off x="1393018" y="4836097"/>
            <a:ext cx="1501183" cy="1627404"/>
          </a:xfrm>
          <a:prstGeom prst="rect">
            <a:avLst/>
          </a:prstGeom>
          <a:noFill/>
          <a:ln>
            <a:solidFill>
              <a:srgbClr val="48BBC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68073" y="4852815"/>
            <a:ext cx="1384184" cy="1619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设备运行情况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生产进度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物料库存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生产资源占用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企业经营情况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…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30874" y="4391481"/>
            <a:ext cx="1501183" cy="360648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567483" y="4365595"/>
            <a:ext cx="1027965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数据显示</a:t>
            </a:r>
          </a:p>
        </p:txBody>
      </p:sp>
      <p:sp>
        <p:nvSpPr>
          <p:cNvPr id="16" name="矩形 15"/>
          <p:cNvSpPr/>
          <p:nvPr/>
        </p:nvSpPr>
        <p:spPr>
          <a:xfrm>
            <a:off x="3332273" y="4837496"/>
            <a:ext cx="1501183" cy="1627404"/>
          </a:xfrm>
          <a:prstGeom prst="rect">
            <a:avLst/>
          </a:prstGeom>
          <a:noFill/>
          <a:ln>
            <a:solidFill>
              <a:srgbClr val="48BBC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64714" y="4854214"/>
            <a:ext cx="16428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多终端随时查看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手机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APP</a:t>
            </a: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工位看板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车间大屏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…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261740" y="4392880"/>
            <a:ext cx="1501183" cy="360648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498349" y="4366994"/>
            <a:ext cx="1027965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数据分析</a:t>
            </a:r>
          </a:p>
        </p:txBody>
      </p:sp>
      <p:sp>
        <p:nvSpPr>
          <p:cNvPr id="24" name="矩形 23"/>
          <p:cNvSpPr/>
          <p:nvPr/>
        </p:nvSpPr>
        <p:spPr>
          <a:xfrm>
            <a:off x="5263139" y="4838895"/>
            <a:ext cx="1501183" cy="1627404"/>
          </a:xfrm>
          <a:prstGeom prst="rect">
            <a:avLst/>
          </a:prstGeom>
          <a:noFill/>
          <a:ln>
            <a:solidFill>
              <a:srgbClr val="48BBC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195580" y="4872391"/>
            <a:ext cx="1642845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数据可视化预测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数据报表生成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大数据分析预警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…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200995" y="4394279"/>
            <a:ext cx="1501183" cy="360648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437604" y="4368393"/>
            <a:ext cx="1027965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智能决策</a:t>
            </a:r>
          </a:p>
        </p:txBody>
      </p:sp>
      <p:sp>
        <p:nvSpPr>
          <p:cNvPr id="28" name="矩形 27"/>
          <p:cNvSpPr/>
          <p:nvPr/>
        </p:nvSpPr>
        <p:spPr>
          <a:xfrm>
            <a:off x="7202394" y="4840294"/>
            <a:ext cx="1501183" cy="1627404"/>
          </a:xfrm>
          <a:prstGeom prst="rect">
            <a:avLst/>
          </a:prstGeom>
          <a:noFill/>
          <a:ln>
            <a:solidFill>
              <a:srgbClr val="48BBC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134835" y="4873790"/>
            <a:ext cx="1642845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智能生产排期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库存规划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供应链管理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…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140250" y="4395678"/>
            <a:ext cx="1501183" cy="360648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376859" y="4369792"/>
            <a:ext cx="1027965" cy="380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通讯协同</a:t>
            </a:r>
          </a:p>
        </p:txBody>
      </p:sp>
      <p:sp>
        <p:nvSpPr>
          <p:cNvPr id="32" name="矩形 31"/>
          <p:cNvSpPr/>
          <p:nvPr/>
        </p:nvSpPr>
        <p:spPr>
          <a:xfrm>
            <a:off x="9141649" y="4841693"/>
            <a:ext cx="1501183" cy="1627404"/>
          </a:xfrm>
          <a:prstGeom prst="rect">
            <a:avLst/>
          </a:prstGeom>
          <a:noFill/>
          <a:ln>
            <a:solidFill>
              <a:srgbClr val="48BBC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074090" y="4875189"/>
            <a:ext cx="1642845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员工间即时通讯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工单下发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异常处置等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…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544019" y="964792"/>
            <a:ext cx="1501183" cy="738328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695963" y="998177"/>
            <a:ext cx="1309705" cy="65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自动化产线与生产装备</a:t>
            </a:r>
          </a:p>
        </p:txBody>
      </p:sp>
      <p:sp>
        <p:nvSpPr>
          <p:cNvPr id="36" name="矩形 35"/>
          <p:cNvSpPr/>
          <p:nvPr/>
        </p:nvSpPr>
        <p:spPr>
          <a:xfrm>
            <a:off x="1545418" y="1825522"/>
            <a:ext cx="1501183" cy="1418532"/>
          </a:xfrm>
          <a:prstGeom prst="rect">
            <a:avLst/>
          </a:prstGeom>
          <a:noFill/>
          <a:ln>
            <a:solidFill>
              <a:srgbClr val="48BBC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620473" y="1842240"/>
            <a:ext cx="13841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机床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机器人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工业视觉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自动化产线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…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075553" y="964635"/>
            <a:ext cx="1501183" cy="738328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168228" y="998020"/>
            <a:ext cx="1309705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设备联网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与数据采集</a:t>
            </a:r>
          </a:p>
        </p:txBody>
      </p:sp>
      <p:sp>
        <p:nvSpPr>
          <p:cNvPr id="40" name="矩形 39"/>
          <p:cNvSpPr/>
          <p:nvPr/>
        </p:nvSpPr>
        <p:spPr>
          <a:xfrm>
            <a:off x="4076952" y="1825365"/>
            <a:ext cx="1501183" cy="1418532"/>
          </a:xfrm>
          <a:prstGeom prst="rect">
            <a:avLst/>
          </a:prstGeom>
          <a:noFill/>
          <a:ln>
            <a:solidFill>
              <a:srgbClr val="48BBC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4084894" y="1842083"/>
            <a:ext cx="1485395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设备接入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传感器采集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边缘分析计算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…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610426" y="966033"/>
            <a:ext cx="1501183" cy="738328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6703101" y="999418"/>
            <a:ext cx="1309705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数据打通</a:t>
            </a:r>
            <a:endParaRPr lang="en-US" altLang="zh-CN" sz="1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与直接应用</a:t>
            </a:r>
          </a:p>
        </p:txBody>
      </p:sp>
      <p:sp>
        <p:nvSpPr>
          <p:cNvPr id="45" name="矩形 44"/>
          <p:cNvSpPr/>
          <p:nvPr/>
        </p:nvSpPr>
        <p:spPr>
          <a:xfrm>
            <a:off x="6611825" y="1826763"/>
            <a:ext cx="1501183" cy="1418532"/>
          </a:xfrm>
          <a:prstGeom prst="rect">
            <a:avLst/>
          </a:prstGeom>
          <a:noFill/>
          <a:ln>
            <a:solidFill>
              <a:srgbClr val="48BBC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6611379" y="1843481"/>
            <a:ext cx="14923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生产管理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信息显示与协同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AR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辅助作业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设备远程运维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…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9145299" y="967431"/>
            <a:ext cx="1501183" cy="738328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162473" y="1000816"/>
            <a:ext cx="1457989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数据智能分析与应用</a:t>
            </a:r>
          </a:p>
        </p:txBody>
      </p:sp>
      <p:sp>
        <p:nvSpPr>
          <p:cNvPr id="50" name="矩形 49"/>
          <p:cNvSpPr/>
          <p:nvPr/>
        </p:nvSpPr>
        <p:spPr>
          <a:xfrm>
            <a:off x="9146698" y="1828161"/>
            <a:ext cx="1501183" cy="1418532"/>
          </a:xfrm>
          <a:prstGeom prst="rect">
            <a:avLst/>
          </a:prstGeom>
          <a:noFill/>
          <a:ln>
            <a:solidFill>
              <a:srgbClr val="48BBC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9062362" y="1844879"/>
            <a:ext cx="17007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智能排产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工业大数据（预防性维修</a:t>
            </a: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生产优化）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数字化组织</a:t>
            </a:r>
            <a:endParaRPr lang="en-US" altLang="zh-CN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…</a:t>
            </a:r>
            <a:endParaRPr lang="zh-CN" altLang="en-US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>
            <a:off x="3322040" y="1361113"/>
            <a:ext cx="427839" cy="0"/>
          </a:xfrm>
          <a:prstGeom prst="straightConnector1">
            <a:avLst/>
          </a:prstGeom>
          <a:ln w="63500">
            <a:solidFill>
              <a:srgbClr val="48BBCB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5865302" y="1361113"/>
            <a:ext cx="427839" cy="0"/>
          </a:xfrm>
          <a:prstGeom prst="straightConnector1">
            <a:avLst/>
          </a:prstGeom>
          <a:ln w="63500">
            <a:solidFill>
              <a:srgbClr val="48BBCB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>
            <a:off x="8408564" y="1361113"/>
            <a:ext cx="427839" cy="0"/>
          </a:xfrm>
          <a:prstGeom prst="straightConnector1">
            <a:avLst/>
          </a:prstGeom>
          <a:ln w="63500">
            <a:solidFill>
              <a:srgbClr val="48BBCB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68"/>
          <p:cNvGrpSpPr/>
          <p:nvPr/>
        </p:nvGrpSpPr>
        <p:grpSpPr>
          <a:xfrm>
            <a:off x="4798503" y="3271706"/>
            <a:ext cx="5101904" cy="362125"/>
            <a:chOff x="4798503" y="3414319"/>
            <a:chExt cx="5101904" cy="362125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4806892" y="3414319"/>
              <a:ext cx="0" cy="1845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4798503" y="3590488"/>
              <a:ext cx="5100506" cy="8389"/>
            </a:xfrm>
            <a:prstGeom prst="line">
              <a:avLst/>
            </a:prstGeom>
            <a:ln w="12700">
              <a:solidFill>
                <a:srgbClr val="48B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9900407" y="3415717"/>
              <a:ext cx="0" cy="184558"/>
            </a:xfrm>
            <a:prstGeom prst="line">
              <a:avLst/>
            </a:prstGeom>
            <a:ln w="12700">
              <a:solidFill>
                <a:srgbClr val="48B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7348756" y="3591886"/>
              <a:ext cx="0" cy="184558"/>
            </a:xfrm>
            <a:prstGeom prst="line">
              <a:avLst/>
            </a:prstGeom>
            <a:ln w="12700">
              <a:solidFill>
                <a:srgbClr val="48BB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矩形 69"/>
          <p:cNvSpPr/>
          <p:nvPr/>
        </p:nvSpPr>
        <p:spPr>
          <a:xfrm>
            <a:off x="5721291" y="3534771"/>
            <a:ext cx="3477300" cy="545910"/>
          </a:xfrm>
          <a:prstGeom prst="rect">
            <a:avLst/>
          </a:prstGeom>
          <a:solidFill>
            <a:srgbClr val="35C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6184690" y="3561064"/>
            <a:ext cx="2262158" cy="416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新型智能化管控系统</a:t>
            </a:r>
          </a:p>
        </p:txBody>
      </p:sp>
      <p:cxnSp>
        <p:nvCxnSpPr>
          <p:cNvPr id="73" name="直接连接符 72"/>
          <p:cNvCxnSpPr/>
          <p:nvPr/>
        </p:nvCxnSpPr>
        <p:spPr>
          <a:xfrm>
            <a:off x="2174147" y="4170726"/>
            <a:ext cx="0" cy="18455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flipV="1">
            <a:off x="2165758" y="4179115"/>
            <a:ext cx="7699695" cy="1"/>
          </a:xfrm>
          <a:prstGeom prst="line">
            <a:avLst/>
          </a:prstGeom>
          <a:ln w="12700">
            <a:solidFill>
              <a:srgbClr val="48B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9859860" y="4172124"/>
            <a:ext cx="0" cy="184558"/>
          </a:xfrm>
          <a:prstGeom prst="line">
            <a:avLst/>
          </a:prstGeom>
          <a:ln w="12700">
            <a:solidFill>
              <a:srgbClr val="48B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7350154" y="4004344"/>
            <a:ext cx="0" cy="184558"/>
          </a:xfrm>
          <a:prstGeom prst="line">
            <a:avLst/>
          </a:prstGeom>
          <a:ln w="12700">
            <a:solidFill>
              <a:srgbClr val="48BB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灯片编号占位符 3"/>
          <p:cNvSpPr txBox="1">
            <a:spLocks/>
          </p:cNvSpPr>
          <p:nvPr/>
        </p:nvSpPr>
        <p:spPr>
          <a:xfrm>
            <a:off x="8577449" y="6243525"/>
            <a:ext cx="2702914" cy="3470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0C913308-F349-4B6D-A68A-DD1791B4A57B}" type="slidenum">
              <a:rPr lang="zh-CN" altLang="en-US" b="0" smtClean="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pPr/>
              <a:t>7</a:t>
            </a:fld>
            <a:endParaRPr lang="zh-CN" altLang="en-US" b="0">
              <a:solidFill>
                <a:prstClr val="black">
                  <a:tint val="7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 Box 1046"/>
          <p:cNvSpPr txBox="1">
            <a:spLocks noChangeArrowheads="1"/>
          </p:cNvSpPr>
          <p:nvPr/>
        </p:nvSpPr>
        <p:spPr bwMode="auto">
          <a:xfrm>
            <a:off x="826354" y="4742345"/>
            <a:ext cx="5365655" cy="1656000"/>
          </a:xfrm>
          <a:prstGeom prst="rect">
            <a:avLst/>
          </a:prstGeom>
          <a:solidFill>
            <a:srgbClr val="FAFAFA"/>
          </a:solidFill>
          <a:ln w="12700" cap="rnd" cmpd="sng" algn="ctr">
            <a:solidFill>
              <a:srgbClr val="48BBCB"/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自动化控制系统</a:t>
            </a:r>
          </a:p>
        </p:txBody>
      </p:sp>
      <p:sp>
        <p:nvSpPr>
          <p:cNvPr id="26" name="矩形 25"/>
          <p:cNvSpPr/>
          <p:nvPr/>
        </p:nvSpPr>
        <p:spPr>
          <a:xfrm>
            <a:off x="838038" y="942076"/>
            <a:ext cx="10393512" cy="1136139"/>
          </a:xfrm>
          <a:prstGeom prst="rect">
            <a:avLst/>
          </a:prstGeom>
          <a:solidFill>
            <a:srgbClr val="FAFAFA"/>
          </a:solidFill>
          <a:ln w="12700" cap="flat" cmpd="sng" algn="ctr">
            <a:solidFill>
              <a:srgbClr val="48BBCB"/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1600" kern="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数据分析平台</a:t>
            </a:r>
          </a:p>
        </p:txBody>
      </p:sp>
      <p:sp>
        <p:nvSpPr>
          <p:cNvPr id="27" name="矩形 26"/>
          <p:cNvSpPr/>
          <p:nvPr/>
        </p:nvSpPr>
        <p:spPr>
          <a:xfrm>
            <a:off x="1295669" y="1669361"/>
            <a:ext cx="1440000" cy="32400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chemeClr val="lt1"/>
                </a:solidFill>
                <a:latin typeface="+mn-lt"/>
                <a:ea typeface="+mn-ea"/>
                <a:sym typeface="Calibri" pitchFamily="34" charset="0"/>
              </a:rPr>
              <a:t>财务</a:t>
            </a:r>
          </a:p>
        </p:txBody>
      </p:sp>
      <p:sp>
        <p:nvSpPr>
          <p:cNvPr id="28" name="矩形 27"/>
          <p:cNvSpPr/>
          <p:nvPr/>
        </p:nvSpPr>
        <p:spPr>
          <a:xfrm>
            <a:off x="2884717" y="1669361"/>
            <a:ext cx="1440000" cy="32400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chemeClr val="lt1"/>
                </a:solidFill>
                <a:latin typeface="+mn-lt"/>
                <a:ea typeface="+mn-ea"/>
                <a:sym typeface="Calibri" pitchFamily="34" charset="0"/>
              </a:rPr>
              <a:t>采购</a:t>
            </a:r>
          </a:p>
        </p:txBody>
      </p:sp>
      <p:sp>
        <p:nvSpPr>
          <p:cNvPr id="29" name="矩形 28"/>
          <p:cNvSpPr/>
          <p:nvPr/>
        </p:nvSpPr>
        <p:spPr>
          <a:xfrm>
            <a:off x="838041" y="2115757"/>
            <a:ext cx="6384450" cy="2592000"/>
          </a:xfrm>
          <a:prstGeom prst="rect">
            <a:avLst/>
          </a:prstGeom>
          <a:solidFill>
            <a:srgbClr val="FAFAFA"/>
          </a:solidFill>
          <a:ln w="19050" cap="flat" cmpd="sng" algn="ctr">
            <a:solidFill>
              <a:srgbClr val="48BBCB"/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1600" kern="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生产管控系统</a:t>
            </a:r>
          </a:p>
        </p:txBody>
      </p:sp>
      <p:sp>
        <p:nvSpPr>
          <p:cNvPr id="30" name="矩形 29"/>
          <p:cNvSpPr/>
          <p:nvPr/>
        </p:nvSpPr>
        <p:spPr>
          <a:xfrm>
            <a:off x="7254019" y="2115755"/>
            <a:ext cx="3977534" cy="2592000"/>
          </a:xfrm>
          <a:prstGeom prst="rect">
            <a:avLst/>
          </a:prstGeom>
          <a:solidFill>
            <a:srgbClr val="FAFAFA"/>
          </a:solidFill>
          <a:ln w="12700" cap="flat" cmpd="sng" algn="ctr">
            <a:solidFill>
              <a:srgbClr val="48BBCB"/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zh-CN" altLang="en-US" sz="1600" kern="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业务管控系统</a:t>
            </a:r>
          </a:p>
        </p:txBody>
      </p:sp>
      <p:sp>
        <p:nvSpPr>
          <p:cNvPr id="33" name="矩形 32"/>
          <p:cNvSpPr/>
          <p:nvPr/>
        </p:nvSpPr>
        <p:spPr>
          <a:xfrm>
            <a:off x="987955" y="5890111"/>
            <a:ext cx="1427697" cy="336871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chemeClr val="lt1"/>
                </a:solidFill>
                <a:latin typeface="+mn-lt"/>
                <a:ea typeface="+mn-ea"/>
                <a:sym typeface="Calibri" pitchFamily="34" charset="0"/>
              </a:rPr>
              <a:t>分散式控制系统</a:t>
            </a:r>
          </a:p>
        </p:txBody>
      </p:sp>
      <p:sp>
        <p:nvSpPr>
          <p:cNvPr id="36" name="矩形 35"/>
          <p:cNvSpPr/>
          <p:nvPr/>
        </p:nvSpPr>
        <p:spPr>
          <a:xfrm>
            <a:off x="1007822" y="5183710"/>
            <a:ext cx="2496000" cy="32400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chemeClr val="lt1"/>
                </a:solidFill>
                <a:latin typeface="+mn-lt"/>
                <a:ea typeface="+mn-ea"/>
                <a:sym typeface="Calibri" pitchFamily="34" charset="0"/>
              </a:rPr>
              <a:t>先进控制与实时优化系统</a:t>
            </a:r>
            <a:endParaRPr lang="en-US" altLang="zh-CN" sz="1400" dirty="0">
              <a:solidFill>
                <a:schemeClr val="lt1"/>
              </a:solidFill>
              <a:latin typeface="+mn-lt"/>
              <a:ea typeface="+mn-ea"/>
              <a:sym typeface="Calibri" pitchFamily="34" charset="0"/>
            </a:endParaRPr>
          </a:p>
        </p:txBody>
      </p:sp>
      <p:sp>
        <p:nvSpPr>
          <p:cNvPr id="37" name="Rounded Rectangle 128"/>
          <p:cNvSpPr/>
          <p:nvPr/>
        </p:nvSpPr>
        <p:spPr bwMode="auto">
          <a:xfrm>
            <a:off x="980353" y="2825507"/>
            <a:ext cx="5987273" cy="187213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0" kern="0" dirty="0">
                <a:ln cmpd="sng">
                  <a:solidFill>
                    <a:prstClr val="black">
                      <a:lumMod val="65000"/>
                      <a:lumOff val="35000"/>
                    </a:prstClr>
                  </a:solidFill>
                  <a:prstDash val="solid"/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生产业务层</a:t>
            </a:r>
            <a:endParaRPr lang="en-US" sz="1200" b="0" kern="0" dirty="0">
              <a:ln cmpd="sng">
                <a:solidFill>
                  <a:prstClr val="black">
                    <a:lumMod val="65000"/>
                    <a:lumOff val="35000"/>
                  </a:prstClr>
                </a:solidFill>
                <a:prstDash val="solid"/>
              </a:ln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473765" y="1669361"/>
            <a:ext cx="1440000" cy="32400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chemeClr val="lt1"/>
                </a:solidFill>
                <a:latin typeface="+mn-lt"/>
                <a:ea typeface="+mn-ea"/>
                <a:sym typeface="Calibri" pitchFamily="34" charset="0"/>
              </a:rPr>
              <a:t>销售</a:t>
            </a:r>
          </a:p>
        </p:txBody>
      </p:sp>
      <p:sp>
        <p:nvSpPr>
          <p:cNvPr id="49" name="矩形 48"/>
          <p:cNvSpPr/>
          <p:nvPr/>
        </p:nvSpPr>
        <p:spPr>
          <a:xfrm>
            <a:off x="6062813" y="1669361"/>
            <a:ext cx="1440000" cy="32400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chemeClr val="lt1"/>
                </a:solidFill>
                <a:latin typeface="+mn-lt"/>
                <a:ea typeface="+mn-ea"/>
                <a:sym typeface="Calibri" pitchFamily="34" charset="0"/>
              </a:rPr>
              <a:t>生产</a:t>
            </a:r>
          </a:p>
        </p:txBody>
      </p:sp>
      <p:sp>
        <p:nvSpPr>
          <p:cNvPr id="50" name="流程图: 磁盘 49"/>
          <p:cNvSpPr/>
          <p:nvPr/>
        </p:nvSpPr>
        <p:spPr bwMode="gray">
          <a:xfrm>
            <a:off x="7981328" y="4238310"/>
            <a:ext cx="2578411" cy="389135"/>
          </a:xfrm>
          <a:prstGeom prst="flowChartMagneticDisk">
            <a:avLst/>
          </a:prstGeom>
          <a:solidFill>
            <a:srgbClr val="35C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chemeClr val="lt1"/>
                </a:solidFill>
                <a:latin typeface="+mn-lt"/>
                <a:ea typeface="+mn-ea"/>
              </a:rPr>
              <a:t>模型库</a:t>
            </a:r>
          </a:p>
        </p:txBody>
      </p:sp>
      <p:sp>
        <p:nvSpPr>
          <p:cNvPr id="51" name="矩形 50"/>
          <p:cNvSpPr/>
          <p:nvPr/>
        </p:nvSpPr>
        <p:spPr>
          <a:xfrm>
            <a:off x="1391849" y="2433642"/>
            <a:ext cx="2496000" cy="292563"/>
          </a:xfrm>
          <a:prstGeom prst="rect">
            <a:avLst/>
          </a:prstGeom>
          <a:solidFill>
            <a:srgbClr val="35C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lt1"/>
                </a:solidFill>
                <a:latin typeface="+mn-lt"/>
                <a:ea typeface="+mn-ea"/>
              </a:rPr>
              <a:t>工厂模型</a:t>
            </a:r>
          </a:p>
        </p:txBody>
      </p:sp>
      <p:sp>
        <p:nvSpPr>
          <p:cNvPr id="86" name="TextBox 55"/>
          <p:cNvSpPr txBox="1"/>
          <p:nvPr/>
        </p:nvSpPr>
        <p:spPr>
          <a:xfrm>
            <a:off x="4367882" y="6184288"/>
            <a:ext cx="809744" cy="21120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900" b="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PDA</a:t>
            </a:r>
            <a:endParaRPr lang="zh-CN" altLang="en-US" sz="900" b="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39990">
            <a:off x="4464806" y="5738803"/>
            <a:ext cx="706763" cy="481249"/>
          </a:xfrm>
          <a:prstGeom prst="rect">
            <a:avLst/>
          </a:prstGeom>
          <a:solidFill>
            <a:srgbClr val="35C074"/>
          </a:solidFill>
          <a:ln>
            <a:noFill/>
          </a:ln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836" y="5695325"/>
            <a:ext cx="595819" cy="503780"/>
          </a:xfrm>
          <a:prstGeom prst="rect">
            <a:avLst/>
          </a:prstGeom>
          <a:solidFill>
            <a:srgbClr val="35C074"/>
          </a:solidFill>
          <a:ln>
            <a:noFill/>
          </a:ln>
        </p:spPr>
      </p:pic>
      <p:sp>
        <p:nvSpPr>
          <p:cNvPr id="83" name="TextBox 61"/>
          <p:cNvSpPr txBox="1"/>
          <p:nvPr/>
        </p:nvSpPr>
        <p:spPr>
          <a:xfrm>
            <a:off x="3503822" y="6184288"/>
            <a:ext cx="1152080" cy="211203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 b="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无线传感器</a:t>
            </a:r>
          </a:p>
        </p:txBody>
      </p:sp>
      <p:sp>
        <p:nvSpPr>
          <p:cNvPr id="63" name="矩形 62"/>
          <p:cNvSpPr/>
          <p:nvPr/>
        </p:nvSpPr>
        <p:spPr>
          <a:xfrm>
            <a:off x="1296322" y="1268853"/>
            <a:ext cx="9408001" cy="32400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1600" dirty="0">
                <a:solidFill>
                  <a:schemeClr val="lt1"/>
                </a:solidFill>
                <a:latin typeface="+mn-lt"/>
                <a:ea typeface="+mn-ea"/>
                <a:sym typeface="Calibri" pitchFamily="34" charset="0"/>
              </a:rPr>
              <a:t>基于大数据的分析平台</a:t>
            </a:r>
          </a:p>
        </p:txBody>
      </p:sp>
      <p:sp>
        <p:nvSpPr>
          <p:cNvPr id="98" name="Text Box 5"/>
          <p:cNvSpPr txBox="1">
            <a:spLocks noChangeArrowheads="1"/>
          </p:cNvSpPr>
          <p:nvPr/>
        </p:nvSpPr>
        <p:spPr bwMode="auto">
          <a:xfrm>
            <a:off x="5136400" y="6184288"/>
            <a:ext cx="1341967" cy="230832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900" dirty="0">
                <a:ea typeface="微软雅黑" pitchFamily="34" charset="-122"/>
              </a:rPr>
              <a:t>激光检测</a:t>
            </a:r>
          </a:p>
        </p:txBody>
      </p:sp>
      <p:pic>
        <p:nvPicPr>
          <p:cNvPr id="99" name="图片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35936" y="5767075"/>
            <a:ext cx="579676" cy="432030"/>
          </a:xfrm>
          <a:prstGeom prst="rect">
            <a:avLst/>
          </a:prstGeom>
          <a:solidFill>
            <a:srgbClr val="35C074"/>
          </a:solidFill>
          <a:ln>
            <a:noFill/>
          </a:ln>
        </p:spPr>
      </p:pic>
      <p:sp>
        <p:nvSpPr>
          <p:cNvPr id="100" name="矩形 99"/>
          <p:cNvSpPr/>
          <p:nvPr/>
        </p:nvSpPr>
        <p:spPr>
          <a:xfrm>
            <a:off x="2488218" y="5890111"/>
            <a:ext cx="1278564" cy="336872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chemeClr val="lt1"/>
                </a:solidFill>
                <a:latin typeface="+mn-lt"/>
                <a:ea typeface="+mn-ea"/>
                <a:sym typeface="Calibri" pitchFamily="34" charset="0"/>
              </a:rPr>
              <a:t>安全仪表系统</a:t>
            </a:r>
          </a:p>
        </p:txBody>
      </p:sp>
      <p:sp>
        <p:nvSpPr>
          <p:cNvPr id="101" name="矩形 100"/>
          <p:cNvSpPr/>
          <p:nvPr/>
        </p:nvSpPr>
        <p:spPr>
          <a:xfrm>
            <a:off x="3600002" y="5183710"/>
            <a:ext cx="2496000" cy="32400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chemeClr val="lt1"/>
                </a:solidFill>
                <a:latin typeface="+mn-lt"/>
                <a:ea typeface="+mn-ea"/>
                <a:sym typeface="Calibri" pitchFamily="34" charset="0"/>
              </a:rPr>
              <a:t>基于物联网的数字化现场</a:t>
            </a:r>
          </a:p>
        </p:txBody>
      </p:sp>
      <p:sp>
        <p:nvSpPr>
          <p:cNvPr id="102" name="Text Box 1046"/>
          <p:cNvSpPr txBox="1">
            <a:spLocks noChangeArrowheads="1"/>
          </p:cNvSpPr>
          <p:nvPr/>
        </p:nvSpPr>
        <p:spPr bwMode="auto">
          <a:xfrm>
            <a:off x="6240029" y="4742345"/>
            <a:ext cx="4992000" cy="1656000"/>
          </a:xfrm>
          <a:prstGeom prst="rect">
            <a:avLst/>
          </a:prstGeom>
          <a:solidFill>
            <a:srgbClr val="FAFAFA"/>
          </a:solidFill>
          <a:ln w="12700" cap="rnd" cmpd="sng" algn="ctr">
            <a:solidFill>
              <a:srgbClr val="48BBCB"/>
            </a:solidFill>
            <a:prstDash val="solid"/>
          </a:ln>
          <a:effectLst/>
        </p:spPr>
        <p:txBody>
          <a:bodyPr rtlCol="0" anchor="t" anchorCtr="0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基础设施</a:t>
            </a:r>
          </a:p>
        </p:txBody>
      </p:sp>
      <p:sp>
        <p:nvSpPr>
          <p:cNvPr id="103" name="矩形 32"/>
          <p:cNvSpPr>
            <a:spLocks noChangeArrowheads="1"/>
          </p:cNvSpPr>
          <p:nvPr/>
        </p:nvSpPr>
        <p:spPr bwMode="auto">
          <a:xfrm>
            <a:off x="9223279" y="5278687"/>
            <a:ext cx="953165" cy="301027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chemeClr val="lt1"/>
                </a:solidFill>
                <a:sym typeface="微软雅黑" pitchFamily="34" charset="-122"/>
              </a:rPr>
              <a:t>IT</a:t>
            </a:r>
            <a:r>
              <a:rPr lang="zh-CN" altLang="en-US" sz="1400" b="1" dirty="0">
                <a:solidFill>
                  <a:schemeClr val="lt1"/>
                </a:solidFill>
                <a:sym typeface="微软雅黑" pitchFamily="34" charset="-122"/>
              </a:rPr>
              <a:t>运维</a:t>
            </a:r>
            <a:endParaRPr lang="zh-CN" altLang="en-US" sz="1400" b="1" dirty="0">
              <a:solidFill>
                <a:schemeClr val="lt1"/>
              </a:solidFill>
              <a:sym typeface="Calibri" pitchFamily="34" charset="0"/>
            </a:endParaRPr>
          </a:p>
        </p:txBody>
      </p:sp>
      <p:sp>
        <p:nvSpPr>
          <p:cNvPr id="104" name="矩形 47"/>
          <p:cNvSpPr>
            <a:spLocks noChangeArrowheads="1"/>
          </p:cNvSpPr>
          <p:nvPr/>
        </p:nvSpPr>
        <p:spPr bwMode="auto">
          <a:xfrm>
            <a:off x="7303145" y="5278687"/>
            <a:ext cx="953165" cy="301027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lt1"/>
                </a:solidFill>
                <a:sym typeface="微软雅黑" pitchFamily="34" charset="-122"/>
              </a:rPr>
              <a:t>服务器</a:t>
            </a:r>
            <a:endParaRPr lang="zh-CN" altLang="en-US" sz="1400" b="1" dirty="0">
              <a:solidFill>
                <a:schemeClr val="lt1"/>
              </a:solidFill>
              <a:sym typeface="Calibri" pitchFamily="34" charset="0"/>
            </a:endParaRPr>
          </a:p>
        </p:txBody>
      </p:sp>
      <p:sp>
        <p:nvSpPr>
          <p:cNvPr id="105" name="矩形 48"/>
          <p:cNvSpPr>
            <a:spLocks noChangeArrowheads="1"/>
          </p:cNvSpPr>
          <p:nvPr/>
        </p:nvSpPr>
        <p:spPr bwMode="auto">
          <a:xfrm>
            <a:off x="8263212" y="5278686"/>
            <a:ext cx="953165" cy="301027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lt1"/>
                </a:solidFill>
                <a:sym typeface="微软雅黑" pitchFamily="34" charset="-122"/>
              </a:rPr>
              <a:t>存储</a:t>
            </a:r>
            <a:endParaRPr lang="zh-CN" altLang="en-US" sz="1400" b="1" dirty="0">
              <a:solidFill>
                <a:schemeClr val="lt1"/>
              </a:solidFill>
              <a:sym typeface="Calibri" pitchFamily="34" charset="0"/>
            </a:endParaRPr>
          </a:p>
        </p:txBody>
      </p:sp>
      <p:sp>
        <p:nvSpPr>
          <p:cNvPr id="106" name="矩形 50"/>
          <p:cNvSpPr>
            <a:spLocks noChangeArrowheads="1"/>
          </p:cNvSpPr>
          <p:nvPr/>
        </p:nvSpPr>
        <p:spPr bwMode="auto">
          <a:xfrm>
            <a:off x="8263212" y="5926732"/>
            <a:ext cx="953165" cy="301027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lt1"/>
                </a:solidFill>
                <a:sym typeface="微软雅黑" pitchFamily="34" charset="-122"/>
              </a:rPr>
              <a:t>网络设备</a:t>
            </a:r>
            <a:endParaRPr lang="zh-CN" altLang="en-US" sz="1400" b="1" dirty="0">
              <a:solidFill>
                <a:schemeClr val="lt1"/>
              </a:solidFill>
              <a:sym typeface="Calibri" pitchFamily="34" charset="0"/>
            </a:endParaRPr>
          </a:p>
        </p:txBody>
      </p:sp>
      <p:sp>
        <p:nvSpPr>
          <p:cNvPr id="107" name="矩形 53"/>
          <p:cNvSpPr>
            <a:spLocks noChangeArrowheads="1"/>
          </p:cNvSpPr>
          <p:nvPr/>
        </p:nvSpPr>
        <p:spPr bwMode="auto">
          <a:xfrm>
            <a:off x="7303145" y="5926732"/>
            <a:ext cx="953165" cy="301027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lt1"/>
                </a:solidFill>
                <a:sym typeface="微软雅黑" pitchFamily="34" charset="-122"/>
              </a:rPr>
              <a:t>虚拟化</a:t>
            </a:r>
            <a:endParaRPr lang="zh-CN" altLang="en-US" sz="1400" b="1" dirty="0">
              <a:solidFill>
                <a:schemeClr val="lt1"/>
              </a:solidFill>
              <a:sym typeface="Calibri" pitchFamily="34" charset="0"/>
            </a:endParaRPr>
          </a:p>
        </p:txBody>
      </p:sp>
      <p:sp>
        <p:nvSpPr>
          <p:cNvPr id="109" name="Freeform 192"/>
          <p:cNvSpPr>
            <a:spLocks noEditPoints="1"/>
          </p:cNvSpPr>
          <p:nvPr/>
        </p:nvSpPr>
        <p:spPr bwMode="auto">
          <a:xfrm>
            <a:off x="6384023" y="5036994"/>
            <a:ext cx="960067" cy="506741"/>
          </a:xfrm>
          <a:custGeom>
            <a:avLst/>
            <a:gdLst>
              <a:gd name="T0" fmla="*/ 897 w 1047"/>
              <a:gd name="T1" fmla="*/ 357 h 743"/>
              <a:gd name="T2" fmla="*/ 949 w 1047"/>
              <a:gd name="T3" fmla="*/ 683 h 743"/>
              <a:gd name="T4" fmla="*/ 804 w 1047"/>
              <a:gd name="T5" fmla="*/ 743 h 743"/>
              <a:gd name="T6" fmla="*/ 288 w 1047"/>
              <a:gd name="T7" fmla="*/ 743 h 743"/>
              <a:gd name="T8" fmla="*/ 136 w 1047"/>
              <a:gd name="T9" fmla="*/ 375 h 743"/>
              <a:gd name="T10" fmla="*/ 229 w 1047"/>
              <a:gd name="T11" fmla="*/ 320 h 743"/>
              <a:gd name="T12" fmla="*/ 724 w 1047"/>
              <a:gd name="T13" fmla="*/ 214 h 743"/>
              <a:gd name="T14" fmla="*/ 897 w 1047"/>
              <a:gd name="T15" fmla="*/ 357 h 743"/>
              <a:gd name="T16" fmla="*/ 926 w 1047"/>
              <a:gd name="T17" fmla="*/ 455 h 743"/>
              <a:gd name="T18" fmla="*/ 884 w 1047"/>
              <a:gd name="T19" fmla="*/ 415 h 743"/>
              <a:gd name="T20" fmla="*/ 835 w 1047"/>
              <a:gd name="T21" fmla="*/ 388 h 743"/>
              <a:gd name="T22" fmla="*/ 839 w 1047"/>
              <a:gd name="T23" fmla="*/ 374 h 743"/>
              <a:gd name="T24" fmla="*/ 839 w 1047"/>
              <a:gd name="T25" fmla="*/ 374 h 743"/>
              <a:gd name="T26" fmla="*/ 693 w 1047"/>
              <a:gd name="T27" fmla="*/ 288 h 743"/>
              <a:gd name="T28" fmla="*/ 669 w 1047"/>
              <a:gd name="T29" fmla="*/ 235 h 743"/>
              <a:gd name="T30" fmla="*/ 287 w 1047"/>
              <a:gd name="T31" fmla="*/ 312 h 743"/>
              <a:gd name="T32" fmla="*/ 441 w 1047"/>
              <a:gd name="T33" fmla="*/ 416 h 743"/>
              <a:gd name="T34" fmla="*/ 288 w 1047"/>
              <a:gd name="T35" fmla="*/ 369 h 743"/>
              <a:gd name="T36" fmla="*/ 176 w 1047"/>
              <a:gd name="T37" fmla="*/ 640 h 743"/>
              <a:gd name="T38" fmla="*/ 288 w 1047"/>
              <a:gd name="T39" fmla="*/ 686 h 743"/>
              <a:gd name="T40" fmla="*/ 804 w 1047"/>
              <a:gd name="T41" fmla="*/ 686 h 743"/>
              <a:gd name="T42" fmla="*/ 926 w 1047"/>
              <a:gd name="T43" fmla="*/ 455 h 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47" h="743">
                <a:moveTo>
                  <a:pt x="897" y="357"/>
                </a:moveTo>
                <a:cubicBezTo>
                  <a:pt x="1020" y="420"/>
                  <a:pt x="1047" y="585"/>
                  <a:pt x="949" y="683"/>
                </a:cubicBezTo>
                <a:cubicBezTo>
                  <a:pt x="912" y="720"/>
                  <a:pt x="861" y="743"/>
                  <a:pt x="804" y="743"/>
                </a:cubicBezTo>
                <a:cubicBezTo>
                  <a:pt x="288" y="743"/>
                  <a:pt x="288" y="743"/>
                  <a:pt x="288" y="743"/>
                </a:cubicBezTo>
                <a:cubicBezTo>
                  <a:pt x="97" y="743"/>
                  <a:pt x="0" y="511"/>
                  <a:pt x="136" y="375"/>
                </a:cubicBezTo>
                <a:cubicBezTo>
                  <a:pt x="161" y="350"/>
                  <a:pt x="193" y="331"/>
                  <a:pt x="229" y="320"/>
                </a:cubicBezTo>
                <a:cubicBezTo>
                  <a:pt x="251" y="73"/>
                  <a:pt x="594" y="0"/>
                  <a:pt x="724" y="214"/>
                </a:cubicBezTo>
                <a:cubicBezTo>
                  <a:pt x="813" y="199"/>
                  <a:pt x="895" y="266"/>
                  <a:pt x="897" y="357"/>
                </a:cubicBezTo>
                <a:close/>
                <a:moveTo>
                  <a:pt x="926" y="455"/>
                </a:moveTo>
                <a:cubicBezTo>
                  <a:pt x="915" y="440"/>
                  <a:pt x="901" y="426"/>
                  <a:pt x="884" y="415"/>
                </a:cubicBezTo>
                <a:cubicBezTo>
                  <a:pt x="864" y="439"/>
                  <a:pt x="826" y="418"/>
                  <a:pt x="835" y="388"/>
                </a:cubicBezTo>
                <a:cubicBezTo>
                  <a:pt x="837" y="384"/>
                  <a:pt x="838" y="379"/>
                  <a:pt x="839" y="374"/>
                </a:cubicBezTo>
                <a:cubicBezTo>
                  <a:pt x="839" y="374"/>
                  <a:pt x="839" y="374"/>
                  <a:pt x="839" y="374"/>
                </a:cubicBezTo>
                <a:cubicBezTo>
                  <a:pt x="851" y="292"/>
                  <a:pt x="757" y="239"/>
                  <a:pt x="693" y="288"/>
                </a:cubicBezTo>
                <a:cubicBezTo>
                  <a:pt x="665" y="309"/>
                  <a:pt x="619" y="267"/>
                  <a:pt x="669" y="235"/>
                </a:cubicBezTo>
                <a:cubicBezTo>
                  <a:pt x="566" y="83"/>
                  <a:pt x="317" y="133"/>
                  <a:pt x="287" y="312"/>
                </a:cubicBezTo>
                <a:cubicBezTo>
                  <a:pt x="368" y="311"/>
                  <a:pt x="482" y="375"/>
                  <a:pt x="441" y="416"/>
                </a:cubicBezTo>
                <a:cubicBezTo>
                  <a:pt x="405" y="452"/>
                  <a:pt x="391" y="369"/>
                  <a:pt x="288" y="369"/>
                </a:cubicBezTo>
                <a:cubicBezTo>
                  <a:pt x="148" y="369"/>
                  <a:pt x="76" y="540"/>
                  <a:pt x="176" y="640"/>
                </a:cubicBezTo>
                <a:cubicBezTo>
                  <a:pt x="205" y="669"/>
                  <a:pt x="245" y="686"/>
                  <a:pt x="288" y="686"/>
                </a:cubicBezTo>
                <a:cubicBezTo>
                  <a:pt x="804" y="686"/>
                  <a:pt x="804" y="686"/>
                  <a:pt x="804" y="686"/>
                </a:cubicBezTo>
                <a:cubicBezTo>
                  <a:pt x="923" y="686"/>
                  <a:pt x="992" y="553"/>
                  <a:pt x="926" y="455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en-US" altLang="zh-CN" sz="9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9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云计算</a:t>
            </a:r>
            <a:endParaRPr lang="en-AU" sz="9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4023" y="5685039"/>
            <a:ext cx="876300" cy="647700"/>
          </a:xfrm>
          <a:prstGeom prst="rect">
            <a:avLst/>
          </a:prstGeom>
          <a:solidFill>
            <a:srgbClr val="35C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1" name="矩形 50"/>
          <p:cNvSpPr>
            <a:spLocks noChangeArrowheads="1"/>
          </p:cNvSpPr>
          <p:nvPr/>
        </p:nvSpPr>
        <p:spPr bwMode="auto">
          <a:xfrm>
            <a:off x="9223345" y="5926732"/>
            <a:ext cx="953165" cy="301027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lt1"/>
                </a:solidFill>
                <a:sym typeface="微软雅黑" pitchFamily="34" charset="-122"/>
              </a:rPr>
              <a:t>安全设备</a:t>
            </a:r>
            <a:endParaRPr lang="zh-CN" altLang="en-US" sz="1400" b="1" dirty="0">
              <a:solidFill>
                <a:schemeClr val="lt1"/>
              </a:solidFill>
              <a:sym typeface="Calibri" pitchFamily="34" charset="0"/>
            </a:endParaRPr>
          </a:p>
        </p:txBody>
      </p:sp>
      <p:sp>
        <p:nvSpPr>
          <p:cNvPr id="112" name="矩形 32"/>
          <p:cNvSpPr>
            <a:spLocks noChangeArrowheads="1"/>
          </p:cNvSpPr>
          <p:nvPr/>
        </p:nvSpPr>
        <p:spPr bwMode="auto">
          <a:xfrm>
            <a:off x="10183339" y="5278687"/>
            <a:ext cx="953165" cy="301027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lt1"/>
                </a:solidFill>
                <a:sym typeface="微软雅黑" pitchFamily="34" charset="-122"/>
              </a:rPr>
              <a:t>智能机房</a:t>
            </a:r>
            <a:endParaRPr lang="zh-CN" altLang="en-US" sz="1400" b="1" dirty="0">
              <a:solidFill>
                <a:schemeClr val="lt1"/>
              </a:solidFill>
              <a:sym typeface="Calibri" pitchFamily="34" charset="0"/>
            </a:endParaRPr>
          </a:p>
        </p:txBody>
      </p:sp>
      <p:sp>
        <p:nvSpPr>
          <p:cNvPr id="113" name="矩形 50"/>
          <p:cNvSpPr>
            <a:spLocks noChangeArrowheads="1"/>
          </p:cNvSpPr>
          <p:nvPr/>
        </p:nvSpPr>
        <p:spPr bwMode="auto">
          <a:xfrm>
            <a:off x="10183406" y="5926732"/>
            <a:ext cx="953165" cy="301027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solidFill>
                  <a:schemeClr val="lt1"/>
                </a:solidFill>
                <a:sym typeface="微软雅黑" pitchFamily="34" charset="-122"/>
              </a:rPr>
              <a:t>基础软件</a:t>
            </a:r>
            <a:endParaRPr lang="zh-CN" altLang="en-US" sz="1400" b="1" dirty="0">
              <a:solidFill>
                <a:schemeClr val="lt1"/>
              </a:solidFill>
              <a:sym typeface="Calibri" pitchFamily="34" charset="0"/>
            </a:endParaRPr>
          </a:p>
        </p:txBody>
      </p:sp>
      <p:sp>
        <p:nvSpPr>
          <p:cNvPr id="158" name="矩形 8"/>
          <p:cNvSpPr>
            <a:spLocks noChangeArrowheads="1"/>
          </p:cNvSpPr>
          <p:nvPr/>
        </p:nvSpPr>
        <p:spPr bwMode="auto">
          <a:xfrm>
            <a:off x="1364379" y="4201367"/>
            <a:ext cx="1152000" cy="216000"/>
          </a:xfrm>
          <a:prstGeom prst="rect">
            <a:avLst/>
          </a:prstGeom>
          <a:noFill/>
          <a:ln w="12700" cap="flat" cmpd="sng" algn="ctr">
            <a:solidFill>
              <a:srgbClr val="48BBCB"/>
            </a:solidFill>
            <a:prstDash val="solid"/>
            <a:headEnd/>
            <a:tailEnd/>
          </a:ln>
          <a:effectLst/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统计管理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</p:txBody>
      </p:sp>
      <p:sp>
        <p:nvSpPr>
          <p:cNvPr id="159" name="矩形 9"/>
          <p:cNvSpPr>
            <a:spLocks noChangeArrowheads="1"/>
          </p:cNvSpPr>
          <p:nvPr/>
        </p:nvSpPr>
        <p:spPr bwMode="auto">
          <a:xfrm>
            <a:off x="5424036" y="3849109"/>
            <a:ext cx="1152000" cy="216000"/>
          </a:xfrm>
          <a:prstGeom prst="rect">
            <a:avLst/>
          </a:prstGeom>
          <a:noFill/>
          <a:ln w="12700" cap="flat" cmpd="sng" algn="ctr">
            <a:solidFill>
              <a:srgbClr val="48BBCB"/>
            </a:solidFill>
            <a:prstDash val="solid"/>
            <a:headEnd/>
            <a:tailEnd/>
          </a:ln>
          <a:effectLst/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进度监控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</p:txBody>
      </p:sp>
      <p:sp>
        <p:nvSpPr>
          <p:cNvPr id="160" name="矩形 10"/>
          <p:cNvSpPr>
            <a:spLocks noChangeArrowheads="1"/>
          </p:cNvSpPr>
          <p:nvPr/>
        </p:nvSpPr>
        <p:spPr bwMode="auto">
          <a:xfrm>
            <a:off x="5424036" y="3158250"/>
            <a:ext cx="1152000" cy="216000"/>
          </a:xfrm>
          <a:prstGeom prst="rect">
            <a:avLst/>
          </a:prstGeom>
          <a:noFill/>
          <a:ln w="12700" cap="flat" cmpd="sng" algn="ctr">
            <a:solidFill>
              <a:srgbClr val="48BBCB"/>
            </a:solidFill>
            <a:prstDash val="solid"/>
            <a:headEnd/>
            <a:tailEnd/>
          </a:ln>
          <a:effectLst/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成品库管理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</p:txBody>
      </p:sp>
      <p:sp>
        <p:nvSpPr>
          <p:cNvPr id="161" name="矩形 11"/>
          <p:cNvSpPr>
            <a:spLocks noChangeArrowheads="1"/>
          </p:cNvSpPr>
          <p:nvPr/>
        </p:nvSpPr>
        <p:spPr bwMode="auto">
          <a:xfrm>
            <a:off x="1378028" y="3524143"/>
            <a:ext cx="1152000" cy="216000"/>
          </a:xfrm>
          <a:prstGeom prst="rect">
            <a:avLst/>
          </a:prstGeom>
          <a:noFill/>
          <a:ln w="12700" cap="flat" cmpd="sng" algn="ctr">
            <a:solidFill>
              <a:srgbClr val="48BBCB"/>
            </a:solidFill>
            <a:prstDash val="solid"/>
            <a:headEnd/>
            <a:tailEnd/>
          </a:ln>
          <a:effectLst/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原</a:t>
            </a:r>
            <a:r>
              <a:rPr lang="en-US" altLang="zh-CN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/</a:t>
            </a:r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半仓库管理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</p:txBody>
      </p:sp>
      <p:sp>
        <p:nvSpPr>
          <p:cNvPr id="162" name="矩形 12"/>
          <p:cNvSpPr>
            <a:spLocks noChangeArrowheads="1"/>
          </p:cNvSpPr>
          <p:nvPr/>
        </p:nvSpPr>
        <p:spPr bwMode="auto">
          <a:xfrm>
            <a:off x="5424036" y="3524144"/>
            <a:ext cx="1152000" cy="216000"/>
          </a:xfrm>
          <a:prstGeom prst="rect">
            <a:avLst/>
          </a:prstGeom>
          <a:noFill/>
          <a:ln w="12700" cap="flat" cmpd="sng" algn="ctr">
            <a:solidFill>
              <a:srgbClr val="48BBCB"/>
            </a:solidFill>
            <a:prstDash val="solid"/>
            <a:headEnd/>
            <a:tailEnd/>
          </a:ln>
          <a:effectLst/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质检管理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</p:txBody>
      </p:sp>
      <p:sp>
        <p:nvSpPr>
          <p:cNvPr id="163" name="矩形 13"/>
          <p:cNvSpPr>
            <a:spLocks noChangeArrowheads="1"/>
          </p:cNvSpPr>
          <p:nvPr/>
        </p:nvSpPr>
        <p:spPr bwMode="auto">
          <a:xfrm>
            <a:off x="2735769" y="3862757"/>
            <a:ext cx="1152000" cy="216000"/>
          </a:xfrm>
          <a:prstGeom prst="rect">
            <a:avLst/>
          </a:prstGeom>
          <a:noFill/>
          <a:ln w="12700" cap="flat" cmpd="sng" algn="ctr">
            <a:solidFill>
              <a:srgbClr val="48BBCB"/>
            </a:solidFill>
            <a:prstDash val="solid"/>
            <a:headEnd/>
            <a:tailEnd/>
          </a:ln>
          <a:effectLst/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模台管理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</p:txBody>
      </p:sp>
      <p:sp>
        <p:nvSpPr>
          <p:cNvPr id="164" name="矩形 14"/>
          <p:cNvSpPr>
            <a:spLocks noChangeArrowheads="1"/>
          </p:cNvSpPr>
          <p:nvPr/>
        </p:nvSpPr>
        <p:spPr bwMode="auto">
          <a:xfrm>
            <a:off x="1391675" y="3158235"/>
            <a:ext cx="1152000" cy="216000"/>
          </a:xfrm>
          <a:prstGeom prst="rect">
            <a:avLst/>
          </a:prstGeom>
          <a:noFill/>
          <a:ln w="12700" cap="flat" cmpd="sng" algn="ctr">
            <a:solidFill>
              <a:srgbClr val="48BBCB"/>
            </a:solidFill>
            <a:prstDash val="solid"/>
            <a:headEnd/>
            <a:tailEnd/>
          </a:ln>
          <a:effectLst/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物料管理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</p:txBody>
      </p:sp>
      <p:sp>
        <p:nvSpPr>
          <p:cNvPr id="167" name="矩形 17"/>
          <p:cNvSpPr>
            <a:spLocks noChangeArrowheads="1"/>
          </p:cNvSpPr>
          <p:nvPr/>
        </p:nvSpPr>
        <p:spPr bwMode="auto">
          <a:xfrm>
            <a:off x="4086555" y="4175491"/>
            <a:ext cx="1152000" cy="216000"/>
          </a:xfrm>
          <a:prstGeom prst="rect">
            <a:avLst/>
          </a:prstGeom>
          <a:noFill/>
          <a:ln w="12700" cap="flat" cmpd="sng" algn="ctr">
            <a:solidFill>
              <a:srgbClr val="48BBCB"/>
            </a:solidFill>
            <a:prstDash val="solid"/>
            <a:headEnd/>
            <a:tailEnd/>
          </a:ln>
          <a:effectLst/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安全管理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</p:txBody>
      </p:sp>
      <p:sp>
        <p:nvSpPr>
          <p:cNvPr id="168" name="矩形 18"/>
          <p:cNvSpPr>
            <a:spLocks noChangeArrowheads="1"/>
          </p:cNvSpPr>
          <p:nvPr/>
        </p:nvSpPr>
        <p:spPr bwMode="auto">
          <a:xfrm>
            <a:off x="5424036" y="4174075"/>
            <a:ext cx="1152000" cy="216000"/>
          </a:xfrm>
          <a:prstGeom prst="rect">
            <a:avLst/>
          </a:prstGeom>
          <a:noFill/>
          <a:ln w="12700" cap="flat" cmpd="sng" algn="ctr">
            <a:solidFill>
              <a:srgbClr val="48BBCB"/>
            </a:solidFill>
            <a:prstDash val="solid"/>
            <a:headEnd/>
            <a:tailEnd/>
          </a:ln>
          <a:effectLst/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人力管理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</p:txBody>
      </p:sp>
      <p:sp>
        <p:nvSpPr>
          <p:cNvPr id="169" name="矩形 19"/>
          <p:cNvSpPr>
            <a:spLocks noChangeArrowheads="1"/>
          </p:cNvSpPr>
          <p:nvPr/>
        </p:nvSpPr>
        <p:spPr bwMode="auto">
          <a:xfrm>
            <a:off x="2735769" y="3524144"/>
            <a:ext cx="1152000" cy="216000"/>
          </a:xfrm>
          <a:prstGeom prst="rect">
            <a:avLst/>
          </a:prstGeom>
          <a:noFill/>
          <a:ln w="12700" cap="flat" cmpd="sng" algn="ctr">
            <a:solidFill>
              <a:srgbClr val="48BBCB"/>
            </a:solidFill>
            <a:prstDash val="solid"/>
            <a:headEnd/>
            <a:tailEnd/>
          </a:ln>
          <a:effectLst/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配料管理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</p:txBody>
      </p:sp>
      <p:sp>
        <p:nvSpPr>
          <p:cNvPr id="170" name="矩形 20"/>
          <p:cNvSpPr>
            <a:spLocks noChangeArrowheads="1"/>
          </p:cNvSpPr>
          <p:nvPr/>
        </p:nvSpPr>
        <p:spPr bwMode="auto">
          <a:xfrm>
            <a:off x="2735769" y="3158235"/>
            <a:ext cx="1152000" cy="216000"/>
          </a:xfrm>
          <a:prstGeom prst="rect">
            <a:avLst/>
          </a:prstGeom>
          <a:noFill/>
          <a:ln w="12700" cap="flat" cmpd="sng" algn="ctr">
            <a:solidFill>
              <a:srgbClr val="48BBCB"/>
            </a:solidFill>
            <a:prstDash val="solid"/>
            <a:headEnd/>
            <a:tailEnd/>
          </a:ln>
          <a:effectLst/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排产管理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</p:txBody>
      </p:sp>
      <p:sp>
        <p:nvSpPr>
          <p:cNvPr id="171" name="矩形 21"/>
          <p:cNvSpPr>
            <a:spLocks noChangeArrowheads="1"/>
          </p:cNvSpPr>
          <p:nvPr/>
        </p:nvSpPr>
        <p:spPr bwMode="auto">
          <a:xfrm>
            <a:off x="2742803" y="4189140"/>
            <a:ext cx="1152000" cy="216000"/>
          </a:xfrm>
          <a:prstGeom prst="rect">
            <a:avLst/>
          </a:prstGeom>
          <a:noFill/>
          <a:ln w="12700" cap="flat" cmpd="sng" algn="ctr">
            <a:solidFill>
              <a:srgbClr val="48BBCB"/>
            </a:solidFill>
            <a:prstDash val="solid"/>
            <a:headEnd/>
            <a:tailEnd/>
          </a:ln>
          <a:effectLst/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实验室管理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</p:txBody>
      </p:sp>
      <p:sp>
        <p:nvSpPr>
          <p:cNvPr id="172" name="矩形 22"/>
          <p:cNvSpPr>
            <a:spLocks noChangeArrowheads="1"/>
          </p:cNvSpPr>
          <p:nvPr/>
        </p:nvSpPr>
        <p:spPr bwMode="auto">
          <a:xfrm>
            <a:off x="4079942" y="3185531"/>
            <a:ext cx="1152000" cy="216000"/>
          </a:xfrm>
          <a:prstGeom prst="rect">
            <a:avLst/>
          </a:prstGeom>
          <a:noFill/>
          <a:ln w="12700" cap="flat" cmpd="sng" algn="ctr">
            <a:solidFill>
              <a:srgbClr val="48BBCB"/>
            </a:solidFill>
            <a:prstDash val="solid"/>
            <a:headEnd/>
            <a:tailEnd/>
          </a:ln>
          <a:effectLst/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骨架搭建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</p:txBody>
      </p:sp>
      <p:sp>
        <p:nvSpPr>
          <p:cNvPr id="173" name="矩形 23"/>
          <p:cNvSpPr>
            <a:spLocks noChangeArrowheads="1"/>
          </p:cNvSpPr>
          <p:nvPr/>
        </p:nvSpPr>
        <p:spPr bwMode="auto">
          <a:xfrm>
            <a:off x="4079942" y="3849109"/>
            <a:ext cx="1152000" cy="216000"/>
          </a:xfrm>
          <a:prstGeom prst="rect">
            <a:avLst/>
          </a:prstGeom>
          <a:noFill/>
          <a:ln w="12700" cap="flat" cmpd="sng" algn="ctr">
            <a:solidFill>
              <a:srgbClr val="48BBCB"/>
            </a:solidFill>
            <a:prstDash val="solid"/>
            <a:headEnd/>
            <a:tailEnd/>
          </a:ln>
          <a:effectLst/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养护窑管理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</p:txBody>
      </p:sp>
      <p:sp>
        <p:nvSpPr>
          <p:cNvPr id="174" name="矩形 24"/>
          <p:cNvSpPr>
            <a:spLocks noChangeArrowheads="1"/>
          </p:cNvSpPr>
          <p:nvPr/>
        </p:nvSpPr>
        <p:spPr bwMode="auto">
          <a:xfrm>
            <a:off x="1378028" y="3849106"/>
            <a:ext cx="1152000" cy="216000"/>
          </a:xfrm>
          <a:prstGeom prst="rect">
            <a:avLst/>
          </a:prstGeom>
          <a:noFill/>
          <a:ln w="12700" cap="flat" cmpd="sng" algn="ctr">
            <a:solidFill>
              <a:srgbClr val="48BBCB"/>
            </a:solidFill>
            <a:prstDash val="solid"/>
            <a:headEnd/>
            <a:tailEnd/>
          </a:ln>
          <a:effectLst/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钢筋下料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</p:txBody>
      </p:sp>
      <p:sp>
        <p:nvSpPr>
          <p:cNvPr id="176" name="矩形 27"/>
          <p:cNvSpPr>
            <a:spLocks noChangeArrowheads="1"/>
          </p:cNvSpPr>
          <p:nvPr/>
        </p:nvSpPr>
        <p:spPr bwMode="auto">
          <a:xfrm>
            <a:off x="4079942" y="3524144"/>
            <a:ext cx="1152000" cy="216000"/>
          </a:xfrm>
          <a:prstGeom prst="rect">
            <a:avLst/>
          </a:prstGeom>
          <a:noFill/>
          <a:ln w="12700" cap="flat" cmpd="sng" algn="ctr">
            <a:solidFill>
              <a:srgbClr val="48BBCB"/>
            </a:solidFill>
            <a:prstDash val="solid"/>
            <a:headEnd/>
            <a:tailEnd/>
          </a:ln>
          <a:effectLst/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脱模吊装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3983856" y="2438185"/>
            <a:ext cx="2496000" cy="292563"/>
          </a:xfrm>
          <a:prstGeom prst="rect">
            <a:avLst/>
          </a:prstGeom>
          <a:solidFill>
            <a:srgbClr val="35C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chemeClr val="lt1"/>
                </a:solidFill>
                <a:latin typeface="+mn-lt"/>
                <a:ea typeface="+mn-ea"/>
              </a:rPr>
              <a:t>可视化工厂</a:t>
            </a:r>
          </a:p>
        </p:txBody>
      </p:sp>
      <p:sp>
        <p:nvSpPr>
          <p:cNvPr id="179" name="矩形 33"/>
          <p:cNvSpPr>
            <a:spLocks noChangeArrowheads="1"/>
          </p:cNvSpPr>
          <p:nvPr/>
        </p:nvSpPr>
        <p:spPr bwMode="auto">
          <a:xfrm>
            <a:off x="7802065" y="2510190"/>
            <a:ext cx="1344000" cy="216000"/>
          </a:xfrm>
          <a:prstGeom prst="rect">
            <a:avLst/>
          </a:prstGeom>
          <a:noFill/>
          <a:ln w="12700" cap="flat" cmpd="sng" algn="ctr">
            <a:solidFill>
              <a:srgbClr val="48BBCB"/>
            </a:solidFill>
            <a:prstDash val="solid"/>
            <a:headEnd/>
            <a:tailEnd/>
          </a:ln>
          <a:effectLst/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产供销管理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</p:txBody>
      </p:sp>
      <p:sp>
        <p:nvSpPr>
          <p:cNvPr id="180" name="矩形 34"/>
          <p:cNvSpPr>
            <a:spLocks noChangeArrowheads="1"/>
          </p:cNvSpPr>
          <p:nvPr/>
        </p:nvSpPr>
        <p:spPr bwMode="auto">
          <a:xfrm>
            <a:off x="7802065" y="2861528"/>
            <a:ext cx="1344000" cy="216000"/>
          </a:xfrm>
          <a:prstGeom prst="rect">
            <a:avLst/>
          </a:prstGeom>
          <a:noFill/>
          <a:ln w="12700" cap="flat" cmpd="sng" algn="ctr">
            <a:solidFill>
              <a:srgbClr val="48BBCB"/>
            </a:solidFill>
            <a:prstDash val="solid"/>
            <a:headEnd/>
            <a:tailEnd/>
          </a:ln>
          <a:effectLst/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1200" kern="0" cap="all" dirty="0" err="1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Bom</a:t>
            </a:r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管理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</p:txBody>
      </p:sp>
      <p:sp>
        <p:nvSpPr>
          <p:cNvPr id="181" name="矩形 37"/>
          <p:cNvSpPr>
            <a:spLocks noChangeArrowheads="1"/>
          </p:cNvSpPr>
          <p:nvPr/>
        </p:nvSpPr>
        <p:spPr bwMode="auto">
          <a:xfrm>
            <a:off x="7802065" y="3212866"/>
            <a:ext cx="1344000" cy="216000"/>
          </a:xfrm>
          <a:prstGeom prst="rect">
            <a:avLst/>
          </a:prstGeom>
          <a:noFill/>
          <a:ln w="12700" cmpd="sng">
            <a:solidFill>
              <a:srgbClr val="48BBC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sz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综</a:t>
            </a:r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合管理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82" name="矩形 38"/>
          <p:cNvSpPr>
            <a:spLocks noChangeArrowheads="1"/>
          </p:cNvSpPr>
          <p:nvPr/>
        </p:nvSpPr>
        <p:spPr bwMode="auto">
          <a:xfrm>
            <a:off x="7802065" y="3564204"/>
            <a:ext cx="1344000" cy="216000"/>
          </a:xfrm>
          <a:prstGeom prst="rect">
            <a:avLst/>
          </a:prstGeom>
          <a:noFill/>
          <a:ln w="12700" cmpd="sng">
            <a:solidFill>
              <a:srgbClr val="48BBC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员工管理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83" name="矩形 39"/>
          <p:cNvSpPr>
            <a:spLocks noChangeArrowheads="1"/>
          </p:cNvSpPr>
          <p:nvPr/>
        </p:nvSpPr>
        <p:spPr bwMode="auto">
          <a:xfrm>
            <a:off x="9360323" y="2510190"/>
            <a:ext cx="1344000" cy="216000"/>
          </a:xfrm>
          <a:prstGeom prst="rect">
            <a:avLst/>
          </a:prstGeom>
          <a:noFill/>
          <a:ln w="12700" cap="flat" cmpd="sng" algn="ctr">
            <a:solidFill>
              <a:srgbClr val="48BBCB"/>
            </a:solidFill>
            <a:prstDash val="solid"/>
            <a:headEnd/>
            <a:tailEnd/>
          </a:ln>
          <a:effectLst/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rPr>
              <a:t>设计数据管理</a:t>
            </a:r>
          </a:p>
        </p:txBody>
      </p:sp>
      <p:sp>
        <p:nvSpPr>
          <p:cNvPr id="184" name="矩形 40"/>
          <p:cNvSpPr>
            <a:spLocks noChangeArrowheads="1"/>
          </p:cNvSpPr>
          <p:nvPr/>
        </p:nvSpPr>
        <p:spPr bwMode="auto">
          <a:xfrm>
            <a:off x="9360323" y="3212866"/>
            <a:ext cx="1344000" cy="216000"/>
          </a:xfrm>
          <a:prstGeom prst="rect">
            <a:avLst/>
          </a:prstGeom>
          <a:noFill/>
          <a:ln w="12700" cmpd="sng">
            <a:solidFill>
              <a:srgbClr val="48BBC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生产绩效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85" name="矩形 41"/>
          <p:cNvSpPr>
            <a:spLocks noChangeArrowheads="1"/>
          </p:cNvSpPr>
          <p:nvPr/>
        </p:nvSpPr>
        <p:spPr bwMode="auto">
          <a:xfrm>
            <a:off x="9360323" y="2861528"/>
            <a:ext cx="1344000" cy="216000"/>
          </a:xfrm>
          <a:prstGeom prst="rect">
            <a:avLst/>
          </a:prstGeom>
          <a:noFill/>
          <a:ln w="12700" cap="flat" cmpd="sng" algn="ctr">
            <a:solidFill>
              <a:srgbClr val="48BBCB"/>
            </a:solidFill>
            <a:prstDash val="solid"/>
            <a:headEnd/>
            <a:tailEnd/>
          </a:ln>
          <a:effectLst/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业务流程管理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itchFamily="34" charset="0"/>
            </a:endParaRPr>
          </a:p>
        </p:txBody>
      </p:sp>
      <p:sp>
        <p:nvSpPr>
          <p:cNvPr id="186" name="矩形 40"/>
          <p:cNvSpPr>
            <a:spLocks noChangeArrowheads="1"/>
          </p:cNvSpPr>
          <p:nvPr/>
        </p:nvSpPr>
        <p:spPr bwMode="auto">
          <a:xfrm>
            <a:off x="9360323" y="3564204"/>
            <a:ext cx="1344000" cy="216000"/>
          </a:xfrm>
          <a:prstGeom prst="rect">
            <a:avLst/>
          </a:prstGeom>
          <a:noFill/>
          <a:ln w="12700" cmpd="sng">
            <a:solidFill>
              <a:srgbClr val="48BBC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知识管理</a:t>
            </a:r>
            <a:endParaRPr lang="zh-CN" altLang="en-US" sz="1200" kern="0" cap="all" dirty="0">
              <a:ln w="9000" cmpd="sng">
                <a:noFill/>
                <a:prstDash val="solid"/>
              </a:ln>
              <a:solidFill>
                <a:srgbClr val="111111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87" name="矩形 38"/>
          <p:cNvSpPr>
            <a:spLocks noChangeArrowheads="1"/>
          </p:cNvSpPr>
          <p:nvPr/>
        </p:nvSpPr>
        <p:spPr bwMode="auto">
          <a:xfrm>
            <a:off x="7802065" y="3915541"/>
            <a:ext cx="1344000" cy="216001"/>
          </a:xfrm>
          <a:prstGeom prst="rect">
            <a:avLst/>
          </a:prstGeom>
          <a:noFill/>
          <a:ln w="12700" cmpd="sng">
            <a:solidFill>
              <a:srgbClr val="48BBC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成本管理</a:t>
            </a:r>
          </a:p>
        </p:txBody>
      </p:sp>
      <p:sp>
        <p:nvSpPr>
          <p:cNvPr id="188" name="矩形 38"/>
          <p:cNvSpPr>
            <a:spLocks noChangeArrowheads="1"/>
          </p:cNvSpPr>
          <p:nvPr/>
        </p:nvSpPr>
        <p:spPr bwMode="auto">
          <a:xfrm>
            <a:off x="9360323" y="3915542"/>
            <a:ext cx="1344000" cy="216000"/>
          </a:xfrm>
          <a:prstGeom prst="rect">
            <a:avLst/>
          </a:prstGeom>
          <a:noFill/>
          <a:ln w="12700" cmpd="sng">
            <a:solidFill>
              <a:srgbClr val="48BBCB"/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/>
            <a:r>
              <a:rPr lang="zh-CN" altLang="en-US" sz="1200" kern="0" cap="all" dirty="0">
                <a:ln w="9000" cmpd="sng">
                  <a:noFill/>
                  <a:prstDash val="solid"/>
                </a:ln>
                <a:solidFill>
                  <a:srgbClr val="11111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档案管理</a:t>
            </a:r>
          </a:p>
        </p:txBody>
      </p:sp>
      <p:sp>
        <p:nvSpPr>
          <p:cNvPr id="68" name="矩形 67"/>
          <p:cNvSpPr/>
          <p:nvPr/>
        </p:nvSpPr>
        <p:spPr>
          <a:xfrm>
            <a:off x="7651861" y="1669361"/>
            <a:ext cx="1440000" cy="32400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chemeClr val="lt1"/>
                </a:solidFill>
                <a:latin typeface="+mn-lt"/>
                <a:ea typeface="+mn-ea"/>
                <a:sym typeface="Calibri" pitchFamily="34" charset="0"/>
              </a:rPr>
              <a:t>质量</a:t>
            </a:r>
          </a:p>
        </p:txBody>
      </p:sp>
      <p:sp>
        <p:nvSpPr>
          <p:cNvPr id="69" name="矩形 68"/>
          <p:cNvSpPr/>
          <p:nvPr/>
        </p:nvSpPr>
        <p:spPr>
          <a:xfrm>
            <a:off x="9240909" y="1669361"/>
            <a:ext cx="1440000" cy="32400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1400" dirty="0">
                <a:solidFill>
                  <a:schemeClr val="lt1"/>
                </a:solidFill>
                <a:latin typeface="+mn-lt"/>
                <a:ea typeface="+mn-ea"/>
                <a:sym typeface="Calibri" pitchFamily="34" charset="0"/>
              </a:rPr>
              <a:t>安全</a:t>
            </a:r>
          </a:p>
        </p:txBody>
      </p:sp>
      <p:sp>
        <p:nvSpPr>
          <p:cNvPr id="71" name="标题 1"/>
          <p:cNvSpPr txBox="1"/>
          <p:nvPr/>
        </p:nvSpPr>
        <p:spPr>
          <a:xfrm>
            <a:off x="511729" y="92279"/>
            <a:ext cx="5738946" cy="5920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kern="1500" dirty="0"/>
              <a:t>研砼</a:t>
            </a:r>
            <a:r>
              <a:rPr lang="en-US" altLang="zh-CN" sz="2400" b="1" kern="1500" dirty="0"/>
              <a:t>PC</a:t>
            </a:r>
            <a:r>
              <a:rPr lang="zh-CN" altLang="en-US" sz="2400" b="1" kern="1500" dirty="0"/>
              <a:t>数字化工厂及大数据平台</a:t>
            </a:r>
            <a:r>
              <a:rPr lang="en-US" altLang="zh-CN" sz="2400" b="1" kern="1500" dirty="0"/>
              <a:t>IT</a:t>
            </a:r>
            <a:r>
              <a:rPr lang="zh-CN" altLang="en-US" sz="2400" b="1" kern="1500" dirty="0"/>
              <a:t>整体规划</a:t>
            </a:r>
          </a:p>
        </p:txBody>
      </p:sp>
      <p:sp>
        <p:nvSpPr>
          <p:cNvPr id="72" name="矩形 71"/>
          <p:cNvSpPr/>
          <p:nvPr/>
        </p:nvSpPr>
        <p:spPr>
          <a:xfrm>
            <a:off x="327171" y="302004"/>
            <a:ext cx="201335" cy="32717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268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746620" y="5721292"/>
            <a:ext cx="9563450" cy="97312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4949505" y="637563"/>
            <a:ext cx="830510" cy="9815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684477" y="2720249"/>
            <a:ext cx="7591606" cy="17439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335" y="4897544"/>
            <a:ext cx="616162" cy="61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940" y="776689"/>
            <a:ext cx="686269" cy="659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048" y="4973779"/>
            <a:ext cx="520571" cy="523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694785" y="4878355"/>
            <a:ext cx="9482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送货  出货 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7154831" y="4872146"/>
            <a:ext cx="1872065" cy="689755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6842910" y="2713601"/>
            <a:ext cx="0" cy="17493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22" idx="3"/>
            <a:endCxn id="21" idx="1"/>
          </p:cNvCxnSpPr>
          <p:nvPr/>
        </p:nvCxnSpPr>
        <p:spPr>
          <a:xfrm>
            <a:off x="4202338" y="5210394"/>
            <a:ext cx="577996" cy="482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3602580" y="4833702"/>
            <a:ext cx="1835900" cy="728200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334" y="4976915"/>
            <a:ext cx="580232" cy="476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966" y="4958067"/>
            <a:ext cx="532372" cy="504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050658" y="4818660"/>
            <a:ext cx="8938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入库   出库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70092" y="5296611"/>
            <a:ext cx="773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仓储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94623" y="5305699"/>
            <a:ext cx="7738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运输</a:t>
            </a:r>
          </a:p>
        </p:txBody>
      </p:sp>
      <p:sp>
        <p:nvSpPr>
          <p:cNvPr id="28" name="矩形 27"/>
          <p:cNvSpPr/>
          <p:nvPr/>
        </p:nvSpPr>
        <p:spPr>
          <a:xfrm>
            <a:off x="2682648" y="5843953"/>
            <a:ext cx="974160" cy="300205"/>
          </a:xfrm>
          <a:prstGeom prst="rect">
            <a:avLst/>
          </a:prstGeom>
          <a:solidFill>
            <a:srgbClr val="48BB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02" rIns="0" bIns="45702" anchorCtr="1"/>
          <a:lstStyle/>
          <a:p>
            <a:pPr algn="ctr">
              <a:defRPr/>
            </a:pPr>
            <a:r>
              <a:rPr kumimoji="1"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物料管理</a:t>
            </a:r>
          </a:p>
        </p:txBody>
      </p:sp>
      <p:sp>
        <p:nvSpPr>
          <p:cNvPr id="29" name="矩形 28"/>
          <p:cNvSpPr/>
          <p:nvPr/>
        </p:nvSpPr>
        <p:spPr>
          <a:xfrm>
            <a:off x="4140794" y="5843953"/>
            <a:ext cx="974160" cy="300205"/>
          </a:xfrm>
          <a:prstGeom prst="rect">
            <a:avLst/>
          </a:prstGeom>
          <a:solidFill>
            <a:srgbClr val="48BB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02" rIns="0" bIns="45702" anchorCtr="1"/>
          <a:lstStyle/>
          <a:p>
            <a:pPr algn="ctr">
              <a:defRPr/>
            </a:pPr>
            <a:r>
              <a:rPr kumimoji="1"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人力管理</a:t>
            </a:r>
          </a:p>
        </p:txBody>
      </p:sp>
      <p:sp>
        <p:nvSpPr>
          <p:cNvPr id="30" name="矩形 29"/>
          <p:cNvSpPr/>
          <p:nvPr/>
        </p:nvSpPr>
        <p:spPr>
          <a:xfrm>
            <a:off x="5588635" y="5843953"/>
            <a:ext cx="974160" cy="300205"/>
          </a:xfrm>
          <a:prstGeom prst="rect">
            <a:avLst/>
          </a:prstGeom>
          <a:solidFill>
            <a:srgbClr val="48BB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02" rIns="0" bIns="45702" anchorCtr="1"/>
          <a:lstStyle/>
          <a:p>
            <a:pPr algn="ctr">
              <a:defRPr/>
            </a:pPr>
            <a:r>
              <a:rPr kumimoji="1"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工单管理</a:t>
            </a:r>
          </a:p>
        </p:txBody>
      </p:sp>
      <p:sp>
        <p:nvSpPr>
          <p:cNvPr id="31" name="矩形 30"/>
          <p:cNvSpPr/>
          <p:nvPr/>
        </p:nvSpPr>
        <p:spPr>
          <a:xfrm>
            <a:off x="7102895" y="5843953"/>
            <a:ext cx="974160" cy="300205"/>
          </a:xfrm>
          <a:prstGeom prst="rect">
            <a:avLst/>
          </a:prstGeom>
          <a:solidFill>
            <a:srgbClr val="48BB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02" rIns="0" bIns="45702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设备管理</a:t>
            </a:r>
          </a:p>
        </p:txBody>
      </p:sp>
      <p:sp>
        <p:nvSpPr>
          <p:cNvPr id="32" name="矩形 31"/>
          <p:cNvSpPr/>
          <p:nvPr/>
        </p:nvSpPr>
        <p:spPr>
          <a:xfrm>
            <a:off x="7111738" y="6294600"/>
            <a:ext cx="974160" cy="300205"/>
          </a:xfrm>
          <a:prstGeom prst="rect">
            <a:avLst/>
          </a:prstGeom>
          <a:solidFill>
            <a:srgbClr val="48BB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02" rIns="0" bIns="45702" anchorCtr="1"/>
          <a:lstStyle/>
          <a:p>
            <a:pPr algn="ctr">
              <a:defRPr/>
            </a:pPr>
            <a:r>
              <a:rPr kumimoji="1"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绩效管理</a:t>
            </a:r>
          </a:p>
        </p:txBody>
      </p:sp>
      <p:sp>
        <p:nvSpPr>
          <p:cNvPr id="34" name="五边形 33"/>
          <p:cNvSpPr/>
          <p:nvPr/>
        </p:nvSpPr>
        <p:spPr>
          <a:xfrm>
            <a:off x="3654860" y="882938"/>
            <a:ext cx="1177200" cy="537445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五边形 4"/>
          <p:cNvSpPr/>
          <p:nvPr/>
        </p:nvSpPr>
        <p:spPr>
          <a:xfrm>
            <a:off x="3635069" y="919343"/>
            <a:ext cx="1054378" cy="47323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4676" tIns="37338" rIns="18669" bIns="3733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订单</a:t>
            </a:r>
            <a:endParaRPr lang="zh-CN" altLang="en-US" sz="1400" b="1" kern="1200" dirty="0">
              <a:solidFill>
                <a:schemeClr val="tx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7" name="图示 36"/>
          <p:cNvGraphicFramePr/>
          <p:nvPr>
            <p:extLst>
              <p:ext uri="{D42A27DB-BD31-4B8C-83A1-F6EECF244321}">
                <p14:modId xmlns:p14="http://schemas.microsoft.com/office/powerpoint/2010/main" val="2811825009"/>
              </p:ext>
            </p:extLst>
          </p:nvPr>
        </p:nvGraphicFramePr>
        <p:xfrm>
          <a:off x="2671868" y="1920838"/>
          <a:ext cx="7727288" cy="676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9" name="矩形 38"/>
          <p:cNvSpPr/>
          <p:nvPr/>
        </p:nvSpPr>
        <p:spPr>
          <a:xfrm>
            <a:off x="7266382" y="3174621"/>
            <a:ext cx="2846051" cy="338606"/>
          </a:xfrm>
          <a:prstGeom prst="rect">
            <a:avLst/>
          </a:prstGeom>
          <a:solidFill>
            <a:srgbClr val="35C0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作业现场电子管理看板</a:t>
            </a:r>
          </a:p>
        </p:txBody>
      </p:sp>
      <p:sp>
        <p:nvSpPr>
          <p:cNvPr id="40" name="矩形 39"/>
          <p:cNvSpPr/>
          <p:nvPr/>
        </p:nvSpPr>
        <p:spPr>
          <a:xfrm>
            <a:off x="7283681" y="4097354"/>
            <a:ext cx="2854739" cy="310677"/>
          </a:xfrm>
          <a:prstGeom prst="rect">
            <a:avLst/>
          </a:prstGeom>
          <a:solidFill>
            <a:srgbClr val="F7626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设备智能化控制</a:t>
            </a:r>
          </a:p>
        </p:txBody>
      </p:sp>
      <p:sp>
        <p:nvSpPr>
          <p:cNvPr id="41" name="矩形 40"/>
          <p:cNvSpPr/>
          <p:nvPr/>
        </p:nvSpPr>
        <p:spPr>
          <a:xfrm>
            <a:off x="7239086" y="2770618"/>
            <a:ext cx="2893327" cy="292234"/>
          </a:xfrm>
          <a:prstGeom prst="rect">
            <a:avLst/>
          </a:prstGeom>
          <a:solidFill>
            <a:srgbClr val="35C07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触摸屏工作台</a:t>
            </a:r>
          </a:p>
        </p:txBody>
      </p:sp>
      <p:sp>
        <p:nvSpPr>
          <p:cNvPr id="42" name="矩形 41"/>
          <p:cNvSpPr/>
          <p:nvPr/>
        </p:nvSpPr>
        <p:spPr>
          <a:xfrm>
            <a:off x="7275970" y="3640537"/>
            <a:ext cx="2854739" cy="3597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设备数据自动化采集</a:t>
            </a:r>
          </a:p>
        </p:txBody>
      </p:sp>
      <p:sp>
        <p:nvSpPr>
          <p:cNvPr id="44" name="右箭头 43"/>
          <p:cNvSpPr/>
          <p:nvPr/>
        </p:nvSpPr>
        <p:spPr>
          <a:xfrm rot="5400000">
            <a:off x="5605872" y="1622471"/>
            <a:ext cx="242143" cy="324257"/>
          </a:xfrm>
          <a:prstGeom prst="rightArrow">
            <a:avLst/>
          </a:prstGeom>
          <a:solidFill>
            <a:srgbClr val="48BBC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47" name="燕尾形 46"/>
          <p:cNvSpPr/>
          <p:nvPr/>
        </p:nvSpPr>
        <p:spPr>
          <a:xfrm rot="5400000">
            <a:off x="10520737" y="1911612"/>
            <a:ext cx="1397599" cy="758150"/>
          </a:xfrm>
          <a:prstGeom prst="chevro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订单</a:t>
            </a:r>
          </a:p>
        </p:txBody>
      </p:sp>
      <p:sp>
        <p:nvSpPr>
          <p:cNvPr id="48" name="燕尾形 47"/>
          <p:cNvSpPr/>
          <p:nvPr/>
        </p:nvSpPr>
        <p:spPr>
          <a:xfrm rot="5400000">
            <a:off x="10573030" y="3040957"/>
            <a:ext cx="1347599" cy="758150"/>
          </a:xfrm>
          <a:prstGeom prst="chevro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</a:t>
            </a:r>
          </a:p>
        </p:txBody>
      </p:sp>
      <p:sp>
        <p:nvSpPr>
          <p:cNvPr id="49" name="燕尾形 48"/>
          <p:cNvSpPr/>
          <p:nvPr/>
        </p:nvSpPr>
        <p:spPr>
          <a:xfrm rot="5400000">
            <a:off x="10559268" y="4125685"/>
            <a:ext cx="1364609" cy="758150"/>
          </a:xfrm>
          <a:prstGeom prst="chevron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物流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右箭头 51"/>
          <p:cNvSpPr/>
          <p:nvPr/>
        </p:nvSpPr>
        <p:spPr>
          <a:xfrm>
            <a:off x="5862457" y="5061013"/>
            <a:ext cx="946245" cy="384837"/>
          </a:xfrm>
          <a:prstGeom prst="rightArrow">
            <a:avLst/>
          </a:prstGeom>
          <a:solidFill>
            <a:srgbClr val="48BBCB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AutoShape 8"/>
          <p:cNvSpPr>
            <a:spLocks noChangeArrowheads="1"/>
          </p:cNvSpPr>
          <p:nvPr/>
        </p:nvSpPr>
        <p:spPr bwMode="ltGray">
          <a:xfrm>
            <a:off x="716463" y="2390281"/>
            <a:ext cx="1254728" cy="629648"/>
          </a:xfrm>
          <a:prstGeom prst="bevel">
            <a:avLst>
              <a:gd name="adj" fmla="val 1648"/>
            </a:avLst>
          </a:prstGeom>
          <a:solidFill>
            <a:srgbClr val="35C074"/>
          </a:solidFill>
          <a:ln>
            <a:noFill/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l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生产现场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信息化</a:t>
            </a:r>
          </a:p>
        </p:txBody>
      </p:sp>
      <p:sp>
        <p:nvSpPr>
          <p:cNvPr id="55" name="AutoShape 8"/>
          <p:cNvSpPr>
            <a:spLocks noChangeArrowheads="1"/>
          </p:cNvSpPr>
          <p:nvPr/>
        </p:nvSpPr>
        <p:spPr bwMode="ltGray">
          <a:xfrm>
            <a:off x="710938" y="3261487"/>
            <a:ext cx="1254728" cy="629648"/>
          </a:xfrm>
          <a:prstGeom prst="bevel">
            <a:avLst>
              <a:gd name="adj" fmla="val 1648"/>
            </a:avLst>
          </a:prstGeom>
          <a:solidFill>
            <a:srgbClr val="FFC000"/>
          </a:solidFill>
          <a:ln>
            <a:noFill/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l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生产自动化</a:t>
            </a:r>
          </a:p>
        </p:txBody>
      </p:sp>
      <p:sp>
        <p:nvSpPr>
          <p:cNvPr id="56" name="AutoShape 8"/>
          <p:cNvSpPr>
            <a:spLocks noChangeArrowheads="1"/>
          </p:cNvSpPr>
          <p:nvPr/>
        </p:nvSpPr>
        <p:spPr bwMode="ltGray">
          <a:xfrm>
            <a:off x="716463" y="4104510"/>
            <a:ext cx="1254728" cy="629648"/>
          </a:xfrm>
          <a:prstGeom prst="bevel">
            <a:avLst>
              <a:gd name="adj" fmla="val 1648"/>
            </a:avLst>
          </a:prstGeom>
          <a:solidFill>
            <a:srgbClr val="F76262"/>
          </a:solidFill>
          <a:ln>
            <a:noFill/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l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设备智能化</a:t>
            </a:r>
          </a:p>
        </p:txBody>
      </p:sp>
      <p:sp>
        <p:nvSpPr>
          <p:cNvPr id="57" name="左箭头 56"/>
          <p:cNvSpPr/>
          <p:nvPr/>
        </p:nvSpPr>
        <p:spPr>
          <a:xfrm>
            <a:off x="1986232" y="2646274"/>
            <a:ext cx="469313" cy="256785"/>
          </a:xfrm>
          <a:prstGeom prst="leftArrow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58" name="左箭头 57"/>
          <p:cNvSpPr/>
          <p:nvPr/>
        </p:nvSpPr>
        <p:spPr>
          <a:xfrm>
            <a:off x="1992341" y="3461576"/>
            <a:ext cx="469313" cy="256785"/>
          </a:xfrm>
          <a:prstGeom prst="leftArrow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59" name="左箭头 58"/>
          <p:cNvSpPr/>
          <p:nvPr/>
        </p:nvSpPr>
        <p:spPr>
          <a:xfrm>
            <a:off x="2042636" y="4274908"/>
            <a:ext cx="469313" cy="256785"/>
          </a:xfrm>
          <a:prstGeom prst="leftArrow">
            <a:avLst/>
          </a:prstGeom>
          <a:solidFill>
            <a:srgbClr val="F7626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361" y="2774119"/>
            <a:ext cx="3489953" cy="1624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31" descr="factory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057232" y="671119"/>
            <a:ext cx="585445" cy="64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0" name="矩形 69"/>
          <p:cNvSpPr/>
          <p:nvPr/>
        </p:nvSpPr>
        <p:spPr>
          <a:xfrm>
            <a:off x="2684922" y="6294600"/>
            <a:ext cx="974160" cy="300205"/>
          </a:xfrm>
          <a:prstGeom prst="rect">
            <a:avLst/>
          </a:prstGeom>
          <a:solidFill>
            <a:srgbClr val="48BB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02" rIns="0" bIns="45702" anchorCtr="1"/>
          <a:lstStyle/>
          <a:p>
            <a:pPr algn="ctr">
              <a:defRPr/>
            </a:pPr>
            <a:r>
              <a:rPr kumimoji="1"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质量管理</a:t>
            </a:r>
          </a:p>
        </p:txBody>
      </p:sp>
      <p:sp>
        <p:nvSpPr>
          <p:cNvPr id="71" name="矩形 70"/>
          <p:cNvSpPr/>
          <p:nvPr/>
        </p:nvSpPr>
        <p:spPr>
          <a:xfrm>
            <a:off x="4147507" y="6294600"/>
            <a:ext cx="974160" cy="300205"/>
          </a:xfrm>
          <a:prstGeom prst="rect">
            <a:avLst/>
          </a:prstGeom>
          <a:solidFill>
            <a:srgbClr val="48BB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02" rIns="0" bIns="45702" anchorCtr="1"/>
          <a:lstStyle/>
          <a:p>
            <a:pPr algn="ctr">
              <a:defRPr/>
            </a:pPr>
            <a:r>
              <a:rPr kumimoji="1"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仓库管理</a:t>
            </a:r>
          </a:p>
        </p:txBody>
      </p:sp>
      <p:sp>
        <p:nvSpPr>
          <p:cNvPr id="72" name="矩形 71"/>
          <p:cNvSpPr/>
          <p:nvPr/>
        </p:nvSpPr>
        <p:spPr>
          <a:xfrm>
            <a:off x="5575118" y="6294600"/>
            <a:ext cx="974160" cy="300205"/>
          </a:xfrm>
          <a:prstGeom prst="rect">
            <a:avLst/>
          </a:prstGeom>
          <a:solidFill>
            <a:srgbClr val="48BB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02" rIns="0" bIns="45702" anchorCtr="1"/>
          <a:lstStyle/>
          <a:p>
            <a:pPr algn="ctr">
              <a:defRPr/>
            </a:pPr>
            <a:r>
              <a:rPr kumimoji="1" lang="en-US" altLang="zh-CN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BOM</a:t>
            </a:r>
            <a:r>
              <a:rPr kumimoji="1"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管理</a:t>
            </a:r>
          </a:p>
        </p:txBody>
      </p:sp>
      <p:sp>
        <p:nvSpPr>
          <p:cNvPr id="73" name="矩形 72"/>
          <p:cNvSpPr/>
          <p:nvPr/>
        </p:nvSpPr>
        <p:spPr>
          <a:xfrm>
            <a:off x="8539812" y="5843953"/>
            <a:ext cx="974160" cy="300205"/>
          </a:xfrm>
          <a:prstGeom prst="rect">
            <a:avLst/>
          </a:prstGeom>
          <a:solidFill>
            <a:srgbClr val="48BB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02" rIns="0" bIns="45702" anchorCtr="1"/>
          <a:lstStyle/>
          <a:p>
            <a:pPr algn="ctr">
              <a:defRPr/>
            </a:pPr>
            <a:r>
              <a:rPr kumimoji="1"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生产排程</a:t>
            </a:r>
          </a:p>
        </p:txBody>
      </p:sp>
      <p:sp>
        <p:nvSpPr>
          <p:cNvPr id="74" name="矩形 73"/>
          <p:cNvSpPr/>
          <p:nvPr/>
        </p:nvSpPr>
        <p:spPr>
          <a:xfrm>
            <a:off x="8547345" y="6294600"/>
            <a:ext cx="974160" cy="300205"/>
          </a:xfrm>
          <a:prstGeom prst="rect">
            <a:avLst/>
          </a:prstGeom>
          <a:solidFill>
            <a:srgbClr val="48BB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5702" rIns="0" bIns="45702" anchorCtr="1"/>
          <a:lstStyle/>
          <a:p>
            <a:pPr algn="ctr">
              <a:defRPr/>
            </a:pPr>
            <a:r>
              <a:rPr kumimoji="1" lang="zh-CN" altLang="en-US" sz="1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进度监控</a:t>
            </a:r>
          </a:p>
        </p:txBody>
      </p:sp>
      <p:sp>
        <p:nvSpPr>
          <p:cNvPr id="75" name="标题 1"/>
          <p:cNvSpPr txBox="1"/>
          <p:nvPr/>
        </p:nvSpPr>
        <p:spPr>
          <a:xfrm>
            <a:off x="511729" y="92279"/>
            <a:ext cx="4630722" cy="5920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kern="1500" dirty="0"/>
              <a:t>研砼</a:t>
            </a:r>
            <a:r>
              <a:rPr lang="en-US" altLang="zh-CN" sz="2400" b="1" kern="1500" dirty="0"/>
              <a:t>PC</a:t>
            </a:r>
            <a:r>
              <a:rPr lang="zh-CN" altLang="en-US" sz="2400" b="1" kern="1500" dirty="0"/>
              <a:t>生产管控系统主要功能</a:t>
            </a:r>
          </a:p>
        </p:txBody>
      </p:sp>
      <p:sp>
        <p:nvSpPr>
          <p:cNvPr id="76" name="矩形 75"/>
          <p:cNvSpPr/>
          <p:nvPr/>
        </p:nvSpPr>
        <p:spPr>
          <a:xfrm>
            <a:off x="327171" y="302004"/>
            <a:ext cx="201335" cy="32717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4949505" y="1359016"/>
            <a:ext cx="830510" cy="260059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5016617" y="1333850"/>
            <a:ext cx="748923" cy="29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常州工厂</a:t>
            </a:r>
          </a:p>
        </p:txBody>
      </p:sp>
      <p:sp>
        <p:nvSpPr>
          <p:cNvPr id="80" name="矩形 79"/>
          <p:cNvSpPr/>
          <p:nvPr/>
        </p:nvSpPr>
        <p:spPr>
          <a:xfrm>
            <a:off x="6075028" y="647351"/>
            <a:ext cx="830510" cy="9815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" name="Picture 31" descr="factory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182755" y="680907"/>
            <a:ext cx="585445" cy="64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2" name="矩形 81"/>
          <p:cNvSpPr/>
          <p:nvPr/>
        </p:nvSpPr>
        <p:spPr>
          <a:xfrm>
            <a:off x="6075028" y="1368804"/>
            <a:ext cx="830510" cy="260059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48BBCB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142140" y="1343638"/>
            <a:ext cx="723275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抚州工厂</a:t>
            </a:r>
          </a:p>
        </p:txBody>
      </p:sp>
      <p:sp>
        <p:nvSpPr>
          <p:cNvPr id="84" name="矩形 83"/>
          <p:cNvSpPr/>
          <p:nvPr/>
        </p:nvSpPr>
        <p:spPr>
          <a:xfrm>
            <a:off x="7183773" y="640360"/>
            <a:ext cx="830510" cy="9815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5" name="Picture 31" descr="factory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291500" y="673916"/>
            <a:ext cx="585445" cy="64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6" name="矩形 85"/>
          <p:cNvSpPr/>
          <p:nvPr/>
        </p:nvSpPr>
        <p:spPr>
          <a:xfrm>
            <a:off x="7183773" y="1361813"/>
            <a:ext cx="830510" cy="260059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7250885" y="1336647"/>
            <a:ext cx="723275" cy="302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其他工厂</a:t>
            </a:r>
          </a:p>
        </p:txBody>
      </p:sp>
      <p:sp>
        <p:nvSpPr>
          <p:cNvPr id="88" name="右箭头 87"/>
          <p:cNvSpPr/>
          <p:nvPr/>
        </p:nvSpPr>
        <p:spPr>
          <a:xfrm rot="5400000">
            <a:off x="4030140" y="4509682"/>
            <a:ext cx="242143" cy="324257"/>
          </a:xfrm>
          <a:prstGeom prst="rightArrow">
            <a:avLst/>
          </a:prstGeom>
          <a:solidFill>
            <a:srgbClr val="48BBC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89" name="右箭头 88"/>
          <p:cNvSpPr/>
          <p:nvPr/>
        </p:nvSpPr>
        <p:spPr>
          <a:xfrm rot="16200000" flipV="1">
            <a:off x="4667703" y="4509682"/>
            <a:ext cx="242143" cy="324257"/>
          </a:xfrm>
          <a:prstGeom prst="rightArrow">
            <a:avLst/>
          </a:prstGeom>
          <a:solidFill>
            <a:srgbClr val="48BBC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90" name="右箭头 89"/>
          <p:cNvSpPr/>
          <p:nvPr/>
        </p:nvSpPr>
        <p:spPr>
          <a:xfrm rot="5400000">
            <a:off x="7613637" y="4519469"/>
            <a:ext cx="242143" cy="324257"/>
          </a:xfrm>
          <a:prstGeom prst="rightArrow">
            <a:avLst/>
          </a:prstGeom>
          <a:solidFill>
            <a:srgbClr val="48BBC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91" name="右箭头 90"/>
          <p:cNvSpPr/>
          <p:nvPr/>
        </p:nvSpPr>
        <p:spPr>
          <a:xfrm rot="16200000" flipV="1">
            <a:off x="8251200" y="4519469"/>
            <a:ext cx="242143" cy="324257"/>
          </a:xfrm>
          <a:prstGeom prst="rightArrow">
            <a:avLst/>
          </a:prstGeom>
          <a:solidFill>
            <a:srgbClr val="48BBC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208015" y="5880682"/>
            <a:ext cx="902811" cy="624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latin typeface="Arial" panose="020B0604020202020204" pitchFamily="34" charset="0"/>
                <a:ea typeface="微软雅黑" panose="020B0503020204020204" pitchFamily="34" charset="-122"/>
              </a:rPr>
              <a:t>按需定制</a:t>
            </a:r>
            <a:endParaRPr lang="en-US" altLang="zh-CN" sz="1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latin typeface="Arial" panose="020B0604020202020204" pitchFamily="34" charset="0"/>
                <a:ea typeface="微软雅黑" panose="020B0503020204020204" pitchFamily="34" charset="-122"/>
              </a:rPr>
              <a:t>系统模块</a:t>
            </a:r>
          </a:p>
        </p:txBody>
      </p:sp>
      <p:cxnSp>
        <p:nvCxnSpPr>
          <p:cNvPr id="102" name="直接箭头连接符 101"/>
          <p:cNvCxnSpPr/>
          <p:nvPr/>
        </p:nvCxnSpPr>
        <p:spPr>
          <a:xfrm>
            <a:off x="7743890" y="5253737"/>
            <a:ext cx="577996" cy="482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950252" y="1248380"/>
            <a:ext cx="10142791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在生产层面，连接工程公司、供应商，实现构件订单下发、生产计划、物料准备、生产进度、安装运输等环节的一体化管理，管理相关业务单据数据，提高工厂的运作效率和准确度。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50252" y="1969934"/>
            <a:ext cx="99471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收货管理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运营中心生成采购订单后，联系供应商确定送货时间及对应的仓库，供应商与对应的仓库确定送货时间并录入送货的信息，确认合   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格以后，签收发货单。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仓储管理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仓库人员获取送货信息，生成入库单，确认无误后完成入库，放到对应的位置；根据生产排程生成出库单，确认无误后确认出库；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根据盘点计划生成盘点单，经过确认审核后更新库存信息；仓库可以支持原辅材料仓库、成品库等操作和管理。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发货管理 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根据项目销售订单要求，安排构件的发货时间、发货地点，物流信息，以及对构件的签收。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生产计划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根据构件发货计划，生成确定的生产计划，确定构件的生产时间。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根据生产计划，生成所需的物料清单及供料时间。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生产排程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根据生产计划、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计划以及工序，把构件的生产匹配到对应的产线。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配料生产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根据排产计划进行配料、领料，对应工序完成后进行钢筋下料、骨架搭建、浇捣养护、脱模出库等生产登记。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运输管理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车辆租用，根据出库单生成装车单，以及卸车后的移库构件签收。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质检管理 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生成质检单，根据入库批次进行质检，完毕后更新库存的质检状态。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库存管理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查看和管理各个仓库原辅料的库存数量、库位信息，锁定解锁库存。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构件信息管理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构件的生产、物流、安装信息管理。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rgbClr val="48BBC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基础信息及权限管理 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仓库、工序、产线、用户等基本信息管理。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511728" y="92279"/>
            <a:ext cx="6817119" cy="5920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kern="1500" dirty="0"/>
              <a:t>生产体系：建立车间管理系统 生产进度有序可控</a:t>
            </a:r>
          </a:p>
        </p:txBody>
      </p:sp>
      <p:sp>
        <p:nvSpPr>
          <p:cNvPr id="6" name="矩形 5"/>
          <p:cNvSpPr/>
          <p:nvPr/>
        </p:nvSpPr>
        <p:spPr>
          <a:xfrm>
            <a:off x="327171" y="302004"/>
            <a:ext cx="201335" cy="327170"/>
          </a:xfrm>
          <a:prstGeom prst="rect">
            <a:avLst/>
          </a:prstGeom>
          <a:solidFill>
            <a:srgbClr val="48BB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072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000">
        <p:fade/>
      </p:transition>
    </mc:Choice>
    <mc:Fallback>
      <p:transition spd="med" advTm="5000">
        <p:fade/>
      </p:transition>
    </mc:Fallback>
  </mc:AlternateContent>
</p:sld>
</file>

<file path=ppt/theme/theme1.xml><?xml version="1.0" encoding="utf-8"?>
<a:theme xmlns:a="http://schemas.openxmlformats.org/drawingml/2006/main" name="2_A000120140530A99PPBG">
  <a:themeElements>
    <a:clrScheme name="自定义 636">
      <a:dk1>
        <a:srgbClr val="5F5F5F"/>
      </a:dk1>
      <a:lt1>
        <a:srgbClr val="FFFFFF"/>
      </a:lt1>
      <a:dk2>
        <a:srgbClr val="5F5F5F"/>
      </a:dk2>
      <a:lt2>
        <a:srgbClr val="FFFFFF"/>
      </a:lt2>
      <a:accent1>
        <a:srgbClr val="2EB7B7"/>
      </a:accent1>
      <a:accent2>
        <a:srgbClr val="2FBF84"/>
      </a:accent2>
      <a:accent3>
        <a:srgbClr val="9BA207"/>
      </a:accent3>
      <a:accent4>
        <a:srgbClr val="FFBE16"/>
      </a:accent4>
      <a:accent5>
        <a:srgbClr val="FF7F41"/>
      </a:accent5>
      <a:accent6>
        <a:srgbClr val="FB83B0"/>
      </a:accent6>
      <a:hlink>
        <a:srgbClr val="00B0F0"/>
      </a:hlink>
      <a:folHlink>
        <a:srgbClr val="7F7F7F"/>
      </a:folHlink>
    </a:clrScheme>
    <a:fontScheme name="自定义 1">
      <a:majorFont>
        <a:latin typeface="Broadway"/>
        <a:ea typeface="造字工房悦黑（非商用）常规体"/>
        <a:cs typeface=""/>
      </a:majorFont>
      <a:minorFont>
        <a:latin typeface="Calibri"/>
        <a:ea typeface="张海山锐线体简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2255</Words>
  <Application>Microsoft Office PowerPoint</Application>
  <PresentationFormat>宽屏</PresentationFormat>
  <Paragraphs>489</Paragraphs>
  <Slides>26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Heiti SC Light</vt:lpstr>
      <vt:lpstr>微軟正黑體</vt:lpstr>
      <vt:lpstr>MS PMincho</vt:lpstr>
      <vt:lpstr>华文新魏</vt:lpstr>
      <vt:lpstr>华文中宋</vt:lpstr>
      <vt:lpstr>楷体_GB2312</vt:lpstr>
      <vt:lpstr>宋体</vt:lpstr>
      <vt:lpstr>微软雅黑</vt:lpstr>
      <vt:lpstr>幼圆</vt:lpstr>
      <vt:lpstr>造字工房悦黑（非商用）常规体</vt:lpstr>
      <vt:lpstr>张海山锐线体简</vt:lpstr>
      <vt:lpstr>Arial</vt:lpstr>
      <vt:lpstr>Broadway</vt:lpstr>
      <vt:lpstr>Calibri</vt:lpstr>
      <vt:lpstr>Times New Roman</vt:lpstr>
      <vt:lpstr>Webdings</vt:lpstr>
      <vt:lpstr>2_A000120140530A99PPBG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EXGRAIN.COM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李维鹏(45332)</dc:creator>
  <cp:lastModifiedBy>熊 峰云</cp:lastModifiedBy>
  <cp:revision>506</cp:revision>
  <cp:lastPrinted>2017-06-07T01:04:00Z</cp:lastPrinted>
  <dcterms:created xsi:type="dcterms:W3CDTF">2015-09-10T02:20:00Z</dcterms:created>
  <dcterms:modified xsi:type="dcterms:W3CDTF">2018-06-29T02:54:51Z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